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78" r:id="rId2"/>
    <p:sldId id="372" r:id="rId3"/>
    <p:sldId id="367" r:id="rId4"/>
    <p:sldId id="373" r:id="rId5"/>
    <p:sldId id="366" r:id="rId6"/>
    <p:sldId id="376" r:id="rId7"/>
    <p:sldId id="377" r:id="rId8"/>
    <p:sldId id="374" r:id="rId9"/>
    <p:sldId id="375" r:id="rId10"/>
    <p:sldId id="368" r:id="rId11"/>
    <p:sldId id="369" r:id="rId12"/>
    <p:sldId id="370" r:id="rId13"/>
    <p:sldId id="371" r:id="rId14"/>
    <p:sldId id="379" r:id="rId15"/>
    <p:sldId id="336" r:id="rId16"/>
    <p:sldId id="335" r:id="rId17"/>
    <p:sldId id="337" r:id="rId18"/>
    <p:sldId id="347" r:id="rId19"/>
    <p:sldId id="348" r:id="rId20"/>
    <p:sldId id="349" r:id="rId21"/>
    <p:sldId id="342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4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29" autoAdjust="0"/>
    <p:restoredTop sz="95645" autoAdjust="0"/>
  </p:normalViewPr>
  <p:slideViewPr>
    <p:cSldViewPr>
      <p:cViewPr varScale="1">
        <p:scale>
          <a:sx n="70" d="100"/>
          <a:sy n="70" d="100"/>
        </p:scale>
        <p:origin x="91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65F4C-8608-7947-A453-2489B89ED950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849EA-AC4D-CF40-9B42-51053E73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0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57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</a:t>
            </a:r>
            <a:r>
              <a:rPr lang="en-US" baseline="0" dirty="0" smtClean="0"/>
              <a:t> document URL: 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4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</a:t>
            </a:r>
            <a:r>
              <a:rPr lang="en-US" baseline="0" dirty="0" smtClean="0"/>
              <a:t> document URL: 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0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</a:t>
            </a:r>
            <a:r>
              <a:rPr lang="en-US" baseline="0" dirty="0" smtClean="0"/>
              <a:t> document URL: 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80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Ontology</a:t>
            </a:r>
            <a:r>
              <a:rPr lang="en-US" baseline="0" dirty="0" smtClean="0"/>
              <a:t> document URL: 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8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0488" y="-74613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0" y="1566863"/>
            <a:ext cx="3960813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8863" y="1566863"/>
            <a:ext cx="39624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55650" y="3905250"/>
            <a:ext cx="3960813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8863" y="3905250"/>
            <a:ext cx="39624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fld id="{3460162F-D66E-AA47-BC13-82D16846FE6B}" type="datetime1">
              <a:rPr lang="en-US" smtClean="0"/>
              <a:pPr>
                <a:defRPr/>
              </a:pPr>
              <a:t>10/14/2015</a:t>
            </a:fld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LinkedEconomy, @vafopoulos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9E35D3-E6C8-1A47-9C09-4B74EB1A0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98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7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0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9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2743C-58AD-4567-A11E-A01B201F3F5F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43.233.226.49:8890/sparq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43.233.226.49:8890/sparq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143.233.226.49:8890/sparq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43.233.226.49:8890/sparq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143.233.226.49:8890/sparq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0825"/>
            <a:ext cx="9144000" cy="167640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(Πρωτόγνωρα) Δεδομένα για την Οικονομία </a:t>
            </a:r>
            <a:b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Βουτιά στα ... Δεδομένα !!!</a:t>
            </a:r>
            <a:endParaRPr lang="en-US" sz="3000" dirty="0"/>
          </a:p>
        </p:txBody>
      </p:sp>
      <p:pic>
        <p:nvPicPr>
          <p:cNvPr id="4" name="Picture 5" descr="logo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33"/>
          <a:stretch>
            <a:fillRect/>
          </a:stretch>
        </p:blipFill>
        <p:spPr>
          <a:xfrm>
            <a:off x="0" y="1749971"/>
            <a:ext cx="9144000" cy="1145629"/>
          </a:xfrm>
          <a:prstGeom prst="rect">
            <a:avLst/>
          </a:prstGeom>
        </p:spPr>
      </p:pic>
      <p:sp>
        <p:nvSpPr>
          <p:cNvPr id="5" name="4 - Ορθογώνιο"/>
          <p:cNvSpPr/>
          <p:nvPr/>
        </p:nvSpPr>
        <p:spPr>
          <a:xfrm>
            <a:off x="0" y="4469368"/>
            <a:ext cx="9144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  <p:sp>
        <p:nvSpPr>
          <p:cNvPr id="6" name="5 - Ορθογώνιο"/>
          <p:cNvSpPr/>
          <p:nvPr/>
        </p:nvSpPr>
        <p:spPr>
          <a:xfrm>
            <a:off x="3241604" y="5715000"/>
            <a:ext cx="2645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l-GR" i="1" dirty="0" smtClean="0">
                <a:cs typeface="Helvetica Neue"/>
              </a:rPr>
              <a:t>Γ. Ραζής και Γ. Βαφειάδης</a:t>
            </a:r>
          </a:p>
        </p:txBody>
      </p:sp>
    </p:spTree>
    <p:extLst>
      <p:ext uri="{BB962C8B-B14F-4D97-AF65-F5344CB8AC3E}">
        <p14:creationId xmlns:p14="http://schemas.microsoft.com/office/powerpoint/2010/main" val="38119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57200" y="122238"/>
            <a:ext cx="8229600" cy="1020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 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6" descr="2000px-DBpediaLogo.sv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486400"/>
            <a:ext cx="1857499" cy="1144219"/>
          </a:xfrm>
          <a:prstGeom prst="rect">
            <a:avLst/>
          </a:prstGeom>
        </p:spPr>
      </p:pic>
      <p:sp>
        <p:nvSpPr>
          <p:cNvPr id="9" name="Rectangle 1"/>
          <p:cNvSpPr/>
          <p:nvPr/>
        </p:nvSpPr>
        <p:spPr>
          <a:xfrm>
            <a:off x="457200" y="1371600"/>
            <a:ext cx="8229600" cy="4001095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l-GR" dirty="0" err="1" smtClean="0"/>
              <a:t>Επέστρεψέ</a:t>
            </a:r>
            <a:r>
              <a:rPr lang="el-GR" dirty="0" smtClean="0"/>
              <a:t> μου: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όνομα μιας επιχείρησης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την κατηγορία των ερωτούμενων στατιστικών,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συνολικό ποσό πληρωμών στη ΔΙΑΥΓΕΙΑ,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τη θέση της ως προς το σύνολο των πληρωμών,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την κατάταξή της ως προς το σύνολο των πληρωμών,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την περιγραφή της από τη </a:t>
            </a:r>
            <a:r>
              <a:rPr lang="en-US" dirty="0" err="1" smtClean="0"/>
              <a:t>dbpedia</a:t>
            </a:r>
            <a:r>
              <a:rPr lang="en-US" dirty="0" smtClean="0"/>
              <a:t>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τα έσοδά της, και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τον αριθμό των υπαλλήλων της</a:t>
            </a:r>
          </a:p>
          <a:p>
            <a:pPr marL="273050" indent="-190500">
              <a:buFont typeface="Arial" pitchFamily="34" charset="0"/>
              <a:buChar char="•"/>
            </a:pPr>
            <a:endParaRPr lang="el-GR" sz="1000" dirty="0" smtClean="0"/>
          </a:p>
          <a:p>
            <a:r>
              <a:rPr lang="el-GR" dirty="0" smtClean="0"/>
              <a:t>η οποία: </a:t>
            </a:r>
          </a:p>
          <a:p>
            <a:endParaRPr lang="el-GR" sz="1000" dirty="0" smtClean="0"/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είναι Ανάδοχος στη ΔΙΑΥΓΕΙΑ,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έχει συγκεκριμένο ΑΦΜ, και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smtClean="0"/>
              <a:t>το συνολικό ποσό πληρωμών αφορά </a:t>
            </a:r>
            <a:r>
              <a:rPr lang="el-GR" dirty="0" smtClean="0"/>
              <a:t>το 2014.</a:t>
            </a:r>
          </a:p>
        </p:txBody>
      </p:sp>
      <p:pic>
        <p:nvPicPr>
          <p:cNvPr id="10" name="Picture 6" descr="diavgei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03" y="5715000"/>
            <a:ext cx="1937197" cy="7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5486400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prstClr val="black"/>
                </a:solidFill>
              </a:rPr>
              <a:t>PREFIX </a:t>
            </a:r>
            <a:r>
              <a:rPr lang="en-US" sz="1050" dirty="0" err="1" smtClean="0">
                <a:solidFill>
                  <a:prstClr val="black"/>
                </a:solidFill>
              </a:rPr>
              <a:t>elod</a:t>
            </a:r>
            <a:r>
              <a:rPr lang="en-US" sz="1050" dirty="0" smtClean="0">
                <a:solidFill>
                  <a:prstClr val="black"/>
                </a:solidFill>
              </a:rPr>
              <a:t>: &lt;http://linkedeconomy.org/ontology#&gt;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prstClr val="black"/>
                </a:solidFill>
              </a:rPr>
              <a:t>PREFIX </a:t>
            </a:r>
            <a:r>
              <a:rPr lang="en-US" sz="1050" dirty="0" err="1" smtClean="0">
                <a:solidFill>
                  <a:prstClr val="black"/>
                </a:solidFill>
              </a:rPr>
              <a:t>gr</a:t>
            </a:r>
            <a:r>
              <a:rPr lang="en-US" sz="1050" dirty="0" smtClean="0">
                <a:solidFill>
                  <a:prstClr val="black"/>
                </a:solidFill>
              </a:rPr>
              <a:t>: &lt;http://purl.org/goodrelations/v1#&gt;</a:t>
            </a:r>
          </a:p>
          <a:p>
            <a:pPr>
              <a:buNone/>
            </a:pPr>
            <a:r>
              <a:rPr lang="en-US" sz="1050" dirty="0" smtClean="0"/>
              <a:t>PREFIX </a:t>
            </a:r>
            <a:r>
              <a:rPr lang="en-US" sz="1050" dirty="0" err="1" smtClean="0"/>
              <a:t>dbo</a:t>
            </a:r>
            <a:r>
              <a:rPr lang="en-US" sz="1050" dirty="0" smtClean="0"/>
              <a:t>: &lt;http://dbpedia.org/ontology/&gt;</a:t>
            </a:r>
          </a:p>
          <a:p>
            <a:pPr>
              <a:buNone/>
            </a:pPr>
            <a:endParaRPr lang="en-US" sz="600" dirty="0" smtClean="0"/>
          </a:p>
          <a:p>
            <a:pPr>
              <a:buNone/>
            </a:pPr>
            <a:r>
              <a:rPr lang="en-US" sz="1050" dirty="0" smtClean="0"/>
              <a:t>SELECT (STR(?</a:t>
            </a:r>
            <a:r>
              <a:rPr lang="en-US" sz="1050" dirty="0" err="1" smtClean="0"/>
              <a:t>legalName</a:t>
            </a:r>
            <a:r>
              <a:rPr lang="en-US" sz="1050" dirty="0" smtClean="0"/>
              <a:t>) AS ?</a:t>
            </a:r>
            <a:r>
              <a:rPr lang="en-US" sz="1050" dirty="0" err="1" smtClean="0"/>
              <a:t>legalName</a:t>
            </a:r>
            <a:r>
              <a:rPr lang="en-US" sz="1050" dirty="0" smtClean="0"/>
              <a:t>) ?category (STR(?</a:t>
            </a:r>
            <a:r>
              <a:rPr lang="en-US" sz="1050" dirty="0" err="1" smtClean="0"/>
              <a:t>referenceTime</a:t>
            </a:r>
            <a:r>
              <a:rPr lang="en-US" sz="1050" dirty="0" smtClean="0"/>
              <a:t>) AS ?period) (</a:t>
            </a:r>
            <a:r>
              <a:rPr lang="en-US" sz="1050" dirty="0" err="1" smtClean="0"/>
              <a:t>xsd:decimal</a:t>
            </a:r>
            <a:r>
              <a:rPr lang="en-US" sz="1050" dirty="0" smtClean="0"/>
              <a:t>(?amount) </a:t>
            </a:r>
            <a:r>
              <a:rPr lang="en-US" sz="1050" dirty="0" err="1" smtClean="0"/>
              <a:t>AS?aggregatedAmount</a:t>
            </a:r>
            <a:r>
              <a:rPr lang="en-US" sz="1050" dirty="0" smtClean="0"/>
              <a:t>) (STR(?counter) AS ?counter) (STR(?rank) AS ?rank) ?abstract (STR(?</a:t>
            </a:r>
            <a:r>
              <a:rPr lang="en-US" sz="1050" dirty="0" err="1" smtClean="0"/>
              <a:t>netIncome</a:t>
            </a:r>
            <a:r>
              <a:rPr lang="en-US" sz="1050" dirty="0" smtClean="0"/>
              <a:t>) AS ?</a:t>
            </a:r>
            <a:r>
              <a:rPr lang="en-US" sz="1050" dirty="0" err="1" smtClean="0"/>
              <a:t>netIncome</a:t>
            </a:r>
            <a:r>
              <a:rPr lang="en-US" sz="1050" dirty="0" smtClean="0"/>
              <a:t>) (STR(?</a:t>
            </a:r>
            <a:r>
              <a:rPr lang="en-US" sz="1050" dirty="0" err="1" smtClean="0"/>
              <a:t>numOfEmployees</a:t>
            </a:r>
            <a:r>
              <a:rPr lang="en-US" sz="1050" dirty="0" smtClean="0"/>
              <a:t>) AS ?</a:t>
            </a:r>
            <a:r>
              <a:rPr lang="en-US" sz="1050" dirty="0" err="1" smtClean="0"/>
              <a:t>numOfEmployees</a:t>
            </a:r>
            <a:r>
              <a:rPr lang="en-US" sz="1050" dirty="0" smtClean="0"/>
              <a:t>)</a:t>
            </a:r>
          </a:p>
          <a:p>
            <a:pPr>
              <a:buNone/>
            </a:pPr>
            <a:r>
              <a:rPr lang="en-US" sz="1050" dirty="0" smtClean="0"/>
              <a:t>WHERE</a:t>
            </a:r>
          </a:p>
          <a:p>
            <a:pPr>
              <a:buNone/>
            </a:pPr>
            <a:r>
              <a:rPr lang="en-US" sz="1050" dirty="0" smtClean="0"/>
              <a:t>{</a:t>
            </a:r>
          </a:p>
          <a:p>
            <a:pPr>
              <a:buNone/>
            </a:pPr>
            <a:r>
              <a:rPr lang="en-US" sz="1050" dirty="0" smtClean="0"/>
              <a:t>GRAPH &lt;http://linkedeconomy.org/DiavgeiaIIStatistics&gt; {</a:t>
            </a:r>
          </a:p>
          <a:p>
            <a:pPr>
              <a:buNone/>
            </a:pPr>
            <a:r>
              <a:rPr lang="en-US" sz="1050" dirty="0" smtClean="0"/>
              <a:t>?statistic </a:t>
            </a:r>
            <a:r>
              <a:rPr lang="en-US" sz="1050" dirty="0" err="1" smtClean="0"/>
              <a:t>elod:isStatisticOf</a:t>
            </a:r>
            <a:r>
              <a:rPr lang="en-US" sz="1050" dirty="0" smtClean="0"/>
              <a:t> &lt;http://linkedeconomy.org/resource/Organization/800420948&gt; ; </a:t>
            </a:r>
            <a:r>
              <a:rPr lang="en-US" sz="1050" dirty="0" err="1" smtClean="0"/>
              <a:t>elod:referenceTime</a:t>
            </a:r>
            <a:r>
              <a:rPr lang="en-US" sz="1050" dirty="0" smtClean="0"/>
              <a:t> ?</a:t>
            </a:r>
            <a:r>
              <a:rPr lang="en-US" sz="1050" dirty="0" err="1" smtClean="0"/>
              <a:t>referenceTime</a:t>
            </a:r>
            <a:r>
              <a:rPr lang="en-US" sz="1050" dirty="0" smtClean="0"/>
              <a:t> ; </a:t>
            </a:r>
            <a:r>
              <a:rPr lang="en-US" sz="1050" dirty="0" err="1" smtClean="0"/>
              <a:t>elod:hasAggregate</a:t>
            </a:r>
            <a:r>
              <a:rPr lang="en-US" sz="1050" dirty="0" smtClean="0"/>
              <a:t> ?</a:t>
            </a:r>
            <a:r>
              <a:rPr lang="en-US" sz="1050" dirty="0" err="1" smtClean="0"/>
              <a:t>aggregateRes</a:t>
            </a:r>
            <a:r>
              <a:rPr lang="en-US" sz="1050" dirty="0" smtClean="0"/>
              <a:t> ; </a:t>
            </a:r>
            <a:r>
              <a:rPr lang="en-US" sz="1050" dirty="0" err="1" smtClean="0"/>
              <a:t>elod:hasCounter</a:t>
            </a:r>
            <a:r>
              <a:rPr lang="en-US" sz="1050" dirty="0" smtClean="0"/>
              <a:t> ?</a:t>
            </a:r>
            <a:r>
              <a:rPr lang="en-US" sz="1050" dirty="0" err="1" smtClean="0"/>
              <a:t>counterRes</a:t>
            </a:r>
            <a:r>
              <a:rPr lang="en-US" sz="1050" dirty="0" smtClean="0"/>
              <a:t> ; </a:t>
            </a:r>
            <a:r>
              <a:rPr lang="en-US" sz="1050" dirty="0" err="1" smtClean="0"/>
              <a:t>elod:hasRank</a:t>
            </a:r>
            <a:r>
              <a:rPr lang="en-US" sz="1050" dirty="0" smtClean="0"/>
              <a:t> ?</a:t>
            </a:r>
            <a:r>
              <a:rPr lang="en-US" sz="1050" dirty="0" err="1" smtClean="0"/>
              <a:t>rankRes</a:t>
            </a:r>
            <a:r>
              <a:rPr lang="en-US" sz="1050" dirty="0" smtClean="0"/>
              <a:t> ;  </a:t>
            </a:r>
            <a:r>
              <a:rPr lang="en-US" sz="1050" dirty="0" err="1" smtClean="0"/>
              <a:t>elod:orgActivity</a:t>
            </a:r>
            <a:r>
              <a:rPr lang="en-US" sz="1050" dirty="0" smtClean="0"/>
              <a:t> ?activity .</a:t>
            </a:r>
          </a:p>
          <a:p>
            <a:pPr>
              <a:buNone/>
            </a:pPr>
            <a:r>
              <a:rPr lang="en-US" sz="1050" dirty="0" smtClean="0"/>
              <a:t>?</a:t>
            </a:r>
            <a:r>
              <a:rPr lang="en-US" sz="1050" dirty="0" err="1" smtClean="0"/>
              <a:t>aggregateRes</a:t>
            </a:r>
            <a:r>
              <a:rPr lang="en-US" sz="1050" dirty="0" smtClean="0"/>
              <a:t> </a:t>
            </a:r>
            <a:r>
              <a:rPr lang="en-US" sz="1050" dirty="0" err="1" smtClean="0"/>
              <a:t>elod:hasCategory</a:t>
            </a:r>
            <a:r>
              <a:rPr lang="en-US" sz="1050" dirty="0" smtClean="0"/>
              <a:t> ?category ; </a:t>
            </a:r>
            <a:r>
              <a:rPr lang="en-US" sz="1050" dirty="0" err="1" smtClean="0"/>
              <a:t>elod:aggregatedAmount</a:t>
            </a:r>
            <a:r>
              <a:rPr lang="en-US" sz="1050" dirty="0" smtClean="0"/>
              <a:t> ?amount .</a:t>
            </a:r>
          </a:p>
          <a:p>
            <a:pPr>
              <a:buNone/>
            </a:pPr>
            <a:r>
              <a:rPr lang="en-US" sz="1050" dirty="0" smtClean="0"/>
              <a:t>?</a:t>
            </a:r>
            <a:r>
              <a:rPr lang="en-US" sz="1050" dirty="0" err="1" smtClean="0"/>
              <a:t>counterRes</a:t>
            </a:r>
            <a:r>
              <a:rPr lang="en-US" sz="1050" dirty="0" smtClean="0"/>
              <a:t> </a:t>
            </a:r>
            <a:r>
              <a:rPr lang="en-US" sz="1050" dirty="0" err="1" smtClean="0"/>
              <a:t>elod:hasCategory</a:t>
            </a:r>
            <a:r>
              <a:rPr lang="en-US" sz="1050" dirty="0" smtClean="0"/>
              <a:t> ?category ; </a:t>
            </a:r>
            <a:r>
              <a:rPr lang="en-US" sz="1050" dirty="0" err="1" smtClean="0"/>
              <a:t>elod:counter</a:t>
            </a:r>
            <a:r>
              <a:rPr lang="en-US" sz="1050" dirty="0" smtClean="0"/>
              <a:t> ?counter .</a:t>
            </a:r>
          </a:p>
          <a:p>
            <a:pPr>
              <a:buNone/>
            </a:pPr>
            <a:r>
              <a:rPr lang="en-US" sz="1050" dirty="0" smtClean="0"/>
              <a:t>?</a:t>
            </a:r>
            <a:r>
              <a:rPr lang="en-US" sz="1050" dirty="0" err="1" smtClean="0"/>
              <a:t>rankRes</a:t>
            </a:r>
            <a:r>
              <a:rPr lang="en-US" sz="1050" dirty="0" smtClean="0"/>
              <a:t> </a:t>
            </a:r>
            <a:r>
              <a:rPr lang="en-US" sz="1050" dirty="0" err="1" smtClean="0"/>
              <a:t>elod:hasCategory</a:t>
            </a:r>
            <a:r>
              <a:rPr lang="en-US" sz="1050" dirty="0" smtClean="0"/>
              <a:t> ?category ; </a:t>
            </a:r>
            <a:r>
              <a:rPr lang="en-US" sz="1050" dirty="0" err="1" smtClean="0"/>
              <a:t>elod:rank</a:t>
            </a:r>
            <a:r>
              <a:rPr lang="en-US" sz="1050" dirty="0" smtClean="0"/>
              <a:t> ?rank .</a:t>
            </a:r>
          </a:p>
          <a:p>
            <a:pPr>
              <a:buNone/>
            </a:pPr>
            <a:r>
              <a:rPr lang="en-US" sz="1050" dirty="0" smtClean="0"/>
              <a:t>FILTER (?</a:t>
            </a:r>
            <a:r>
              <a:rPr lang="en-US" sz="1050" dirty="0" err="1" smtClean="0"/>
              <a:t>referenceTime</a:t>
            </a:r>
            <a:r>
              <a:rPr lang="en-US" sz="1050" dirty="0" smtClean="0"/>
              <a:t> = "2014+03:00"^^</a:t>
            </a:r>
            <a:r>
              <a:rPr lang="en-US" sz="1050" dirty="0" err="1" smtClean="0"/>
              <a:t>xsd:gYear</a:t>
            </a:r>
            <a:r>
              <a:rPr lang="en-US" sz="1050" dirty="0" smtClean="0"/>
              <a:t>) .</a:t>
            </a:r>
          </a:p>
          <a:p>
            <a:pPr>
              <a:buNone/>
            </a:pPr>
            <a:r>
              <a:rPr lang="en-US" sz="1050" dirty="0" smtClean="0"/>
              <a:t>FILTER (?category = &lt;http://linkedeconomy.org/ontology#Payment&gt;) .</a:t>
            </a:r>
          </a:p>
          <a:p>
            <a:pPr>
              <a:buNone/>
            </a:pPr>
            <a:r>
              <a:rPr lang="en-US" sz="1050" dirty="0" smtClean="0"/>
              <a:t>FILTER (?activity = "Seller"^^</a:t>
            </a:r>
            <a:r>
              <a:rPr lang="en-US" sz="1050" dirty="0" err="1" smtClean="0"/>
              <a:t>xsd:string</a:t>
            </a:r>
            <a:r>
              <a:rPr lang="en-US" sz="1050" dirty="0" smtClean="0"/>
              <a:t>) .</a:t>
            </a:r>
          </a:p>
          <a:p>
            <a:pPr>
              <a:buNone/>
            </a:pPr>
            <a:r>
              <a:rPr lang="en-US" sz="1050" dirty="0" smtClean="0"/>
              <a:t>}</a:t>
            </a:r>
          </a:p>
          <a:p>
            <a:pPr>
              <a:buNone/>
            </a:pPr>
            <a:endParaRPr lang="en-US" sz="600" dirty="0" smtClean="0"/>
          </a:p>
          <a:p>
            <a:pPr>
              <a:buNone/>
            </a:pPr>
            <a:r>
              <a:rPr lang="en-US" sz="1050" dirty="0" smtClean="0"/>
              <a:t>GRAPH &lt;http://linkedeconomy.org/Organizations&gt; {</a:t>
            </a:r>
          </a:p>
          <a:p>
            <a:pPr>
              <a:buNone/>
            </a:pPr>
            <a:r>
              <a:rPr lang="en-US" sz="1050" dirty="0" smtClean="0"/>
              <a:t>&lt;http://linkedeconomy.org/resource/Organization/800420948&gt; </a:t>
            </a:r>
            <a:r>
              <a:rPr lang="en-US" sz="1050" dirty="0" err="1" smtClean="0"/>
              <a:t>gr:legalName</a:t>
            </a:r>
            <a:r>
              <a:rPr lang="en-US" sz="1050" dirty="0" smtClean="0"/>
              <a:t> ?</a:t>
            </a:r>
            <a:r>
              <a:rPr lang="en-US" sz="1050" dirty="0" err="1" smtClean="0"/>
              <a:t>legalName</a:t>
            </a:r>
            <a:r>
              <a:rPr lang="en-US" sz="1050" dirty="0" smtClean="0"/>
              <a:t> .</a:t>
            </a:r>
          </a:p>
          <a:p>
            <a:pPr>
              <a:buNone/>
            </a:pPr>
            <a:r>
              <a:rPr lang="en-US" sz="1050" dirty="0" smtClean="0"/>
              <a:t>}</a:t>
            </a:r>
          </a:p>
          <a:p>
            <a:pPr>
              <a:buNone/>
            </a:pPr>
            <a:endParaRPr lang="en-US" sz="600" dirty="0" smtClean="0"/>
          </a:p>
          <a:p>
            <a:pPr>
              <a:buNone/>
            </a:pPr>
            <a:r>
              <a:rPr lang="en-US" sz="1050" dirty="0" smtClean="0"/>
              <a:t>SERVICE &lt;http://dbpedia.org/sparql&gt; {</a:t>
            </a:r>
          </a:p>
          <a:p>
            <a:pPr>
              <a:buNone/>
            </a:pPr>
            <a:r>
              <a:rPr lang="en-US" sz="1050" dirty="0" smtClean="0"/>
              <a:t>&lt;http://dbpedia.org/resource/Oracle_Corporation&gt; </a:t>
            </a:r>
            <a:r>
              <a:rPr lang="en-US" sz="1050" dirty="0" err="1" smtClean="0"/>
              <a:t>dbo:abstract</a:t>
            </a:r>
            <a:r>
              <a:rPr lang="en-US" sz="1050" dirty="0" smtClean="0"/>
              <a:t> ?abstract ; </a:t>
            </a:r>
            <a:r>
              <a:rPr lang="en-US" sz="1050" dirty="0" err="1" smtClean="0"/>
              <a:t>dbo:netIncome</a:t>
            </a:r>
            <a:r>
              <a:rPr lang="en-US" sz="1050" dirty="0" smtClean="0"/>
              <a:t> ?</a:t>
            </a:r>
            <a:r>
              <a:rPr lang="en-US" sz="1050" dirty="0" err="1" smtClean="0"/>
              <a:t>netIncome</a:t>
            </a:r>
            <a:r>
              <a:rPr lang="en-US" sz="1050" dirty="0" smtClean="0"/>
              <a:t> ; </a:t>
            </a:r>
            <a:r>
              <a:rPr lang="en-US" sz="1050" dirty="0" err="1" smtClean="0"/>
              <a:t>dbo:numberOfEmployees</a:t>
            </a:r>
            <a:r>
              <a:rPr lang="en-US" sz="1050" dirty="0" smtClean="0"/>
              <a:t> ?</a:t>
            </a:r>
            <a:r>
              <a:rPr lang="en-US" sz="1050" dirty="0" err="1" smtClean="0"/>
              <a:t>numOfEmployees</a:t>
            </a:r>
            <a:r>
              <a:rPr lang="en-US" sz="1050" dirty="0" smtClean="0"/>
              <a:t> .</a:t>
            </a:r>
          </a:p>
          <a:p>
            <a:pPr>
              <a:buNone/>
            </a:pPr>
            <a:r>
              <a:rPr lang="en-US" sz="1050" dirty="0" smtClean="0"/>
              <a:t>FILTER (LANG(?abstract) = "en") .</a:t>
            </a:r>
          </a:p>
          <a:p>
            <a:pPr>
              <a:buNone/>
            </a:pPr>
            <a:r>
              <a:rPr lang="en-US" sz="1050" dirty="0" smtClean="0"/>
              <a:t>}</a:t>
            </a:r>
          </a:p>
          <a:p>
            <a:pPr>
              <a:buNone/>
            </a:pPr>
            <a:r>
              <a:rPr lang="en-US" sz="1050" dirty="0" smtClean="0"/>
              <a:t>}</a:t>
            </a:r>
            <a:endParaRPr lang="el-GR" sz="105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22238"/>
            <a:ext cx="8229600" cy="1020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 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5486400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prstClr val="black"/>
                </a:solidFill>
              </a:rPr>
              <a:t>PREFIX </a:t>
            </a:r>
            <a:r>
              <a:rPr lang="en-US" sz="1050" dirty="0" err="1" smtClean="0">
                <a:solidFill>
                  <a:prstClr val="black"/>
                </a:solidFill>
              </a:rPr>
              <a:t>elod</a:t>
            </a:r>
            <a:r>
              <a:rPr lang="en-US" sz="1050" dirty="0" smtClean="0">
                <a:solidFill>
                  <a:prstClr val="black"/>
                </a:solidFill>
              </a:rPr>
              <a:t>: &lt;http://linkedeconomy.org/ontology#&gt;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50" dirty="0" smtClean="0">
                <a:solidFill>
                  <a:prstClr val="black"/>
                </a:solidFill>
              </a:rPr>
              <a:t>PREFIX </a:t>
            </a:r>
            <a:r>
              <a:rPr lang="en-US" sz="1050" dirty="0" err="1" smtClean="0">
                <a:solidFill>
                  <a:prstClr val="black"/>
                </a:solidFill>
              </a:rPr>
              <a:t>gr</a:t>
            </a:r>
            <a:r>
              <a:rPr lang="en-US" sz="1050" dirty="0" smtClean="0">
                <a:solidFill>
                  <a:prstClr val="black"/>
                </a:solidFill>
              </a:rPr>
              <a:t>: &lt;http://purl.org/goodrelations/v1#&gt;</a:t>
            </a:r>
          </a:p>
          <a:p>
            <a:pPr>
              <a:buNone/>
            </a:pPr>
            <a:r>
              <a:rPr lang="en-US" sz="1050" dirty="0" smtClean="0"/>
              <a:t>PREFIX </a:t>
            </a:r>
            <a:r>
              <a:rPr lang="en-US" sz="1050" dirty="0" err="1" smtClean="0"/>
              <a:t>dbo</a:t>
            </a:r>
            <a:r>
              <a:rPr lang="en-US" sz="1050" dirty="0" smtClean="0"/>
              <a:t>: &lt;http://dbpedia.org/ontology/&gt;</a:t>
            </a:r>
          </a:p>
          <a:p>
            <a:pPr>
              <a:buNone/>
            </a:pPr>
            <a:endParaRPr lang="en-US" sz="600" dirty="0" smtClean="0"/>
          </a:p>
          <a:p>
            <a:pPr>
              <a:buNone/>
            </a:pPr>
            <a:r>
              <a:rPr lang="en-US" sz="1050" dirty="0" smtClean="0"/>
              <a:t>SELECT (STR(?</a:t>
            </a:r>
            <a:r>
              <a:rPr lang="en-US" sz="1050" dirty="0" err="1" smtClean="0"/>
              <a:t>legalName</a:t>
            </a:r>
            <a:r>
              <a:rPr lang="en-US" sz="1050" dirty="0" smtClean="0"/>
              <a:t>) AS ?</a:t>
            </a:r>
            <a:r>
              <a:rPr lang="en-US" sz="1050" dirty="0" err="1" smtClean="0"/>
              <a:t>legalName</a:t>
            </a:r>
            <a:r>
              <a:rPr lang="en-US" sz="1050" dirty="0" smtClean="0"/>
              <a:t>) ?category (STR(?</a:t>
            </a:r>
            <a:r>
              <a:rPr lang="en-US" sz="1050" dirty="0" err="1" smtClean="0"/>
              <a:t>referenceTime</a:t>
            </a:r>
            <a:r>
              <a:rPr lang="en-US" sz="1050" dirty="0" smtClean="0"/>
              <a:t>) AS ?period) (</a:t>
            </a:r>
            <a:r>
              <a:rPr lang="en-US" sz="1050" dirty="0" err="1" smtClean="0"/>
              <a:t>xsd:decimal</a:t>
            </a:r>
            <a:r>
              <a:rPr lang="en-US" sz="1050" dirty="0" smtClean="0"/>
              <a:t>(?amount) </a:t>
            </a:r>
            <a:r>
              <a:rPr lang="en-US" sz="1050" dirty="0" err="1" smtClean="0"/>
              <a:t>AS?aggregatedAmount</a:t>
            </a:r>
            <a:r>
              <a:rPr lang="en-US" sz="1050" dirty="0" smtClean="0"/>
              <a:t>) (STR(?counter) AS ?counter) (STR(?rank) AS ?rank) ?abstract (STR(?</a:t>
            </a:r>
            <a:r>
              <a:rPr lang="en-US" sz="1050" dirty="0" err="1" smtClean="0"/>
              <a:t>netIncome</a:t>
            </a:r>
            <a:r>
              <a:rPr lang="en-US" sz="1050" dirty="0" smtClean="0"/>
              <a:t>) AS ?</a:t>
            </a:r>
            <a:r>
              <a:rPr lang="en-US" sz="1050" dirty="0" err="1" smtClean="0"/>
              <a:t>netIncome</a:t>
            </a:r>
            <a:r>
              <a:rPr lang="en-US" sz="1050" dirty="0" smtClean="0"/>
              <a:t>) (STR(?</a:t>
            </a:r>
            <a:r>
              <a:rPr lang="en-US" sz="1050" dirty="0" err="1" smtClean="0"/>
              <a:t>numOfEmployees</a:t>
            </a:r>
            <a:r>
              <a:rPr lang="en-US" sz="1050" dirty="0" smtClean="0"/>
              <a:t>) AS ?</a:t>
            </a:r>
            <a:r>
              <a:rPr lang="en-US" sz="1050" dirty="0" err="1" smtClean="0"/>
              <a:t>numOfEmployees</a:t>
            </a:r>
            <a:r>
              <a:rPr lang="en-US" sz="1050" dirty="0" smtClean="0"/>
              <a:t>)</a:t>
            </a:r>
          </a:p>
          <a:p>
            <a:pPr>
              <a:buNone/>
            </a:pPr>
            <a:r>
              <a:rPr lang="en-US" sz="1050" dirty="0" smtClean="0"/>
              <a:t>WHERE</a:t>
            </a:r>
          </a:p>
          <a:p>
            <a:pPr>
              <a:buNone/>
            </a:pPr>
            <a:r>
              <a:rPr lang="en-US" sz="1050" dirty="0" smtClean="0"/>
              <a:t>{</a:t>
            </a:r>
          </a:p>
          <a:p>
            <a:pPr>
              <a:buNone/>
            </a:pPr>
            <a:r>
              <a:rPr lang="en-US" sz="1200" u="sng" dirty="0" smtClean="0">
                <a:solidFill>
                  <a:srgbClr val="0070C0"/>
                </a:solidFill>
              </a:rPr>
              <a:t>GRAPH</a:t>
            </a:r>
            <a:r>
              <a:rPr lang="en-US" sz="1200" dirty="0" smtClean="0">
                <a:solidFill>
                  <a:srgbClr val="0070C0"/>
                </a:solidFill>
              </a:rPr>
              <a:t> </a:t>
            </a:r>
            <a:r>
              <a:rPr lang="en-US" sz="1050" dirty="0" smtClean="0">
                <a:solidFill>
                  <a:srgbClr val="0070C0"/>
                </a:solidFill>
              </a:rPr>
              <a:t>&lt;http://linkedeconomy.org/DiavgeiaIIStatistics&gt;</a:t>
            </a:r>
            <a:r>
              <a:rPr lang="en-US" sz="1050" dirty="0" smtClean="0"/>
              <a:t> {</a:t>
            </a:r>
          </a:p>
          <a:p>
            <a:pPr>
              <a:buNone/>
            </a:pPr>
            <a:r>
              <a:rPr lang="en-US" sz="1050" dirty="0" smtClean="0"/>
              <a:t>?statistic </a:t>
            </a:r>
            <a:r>
              <a:rPr lang="en-US" sz="1050" dirty="0" err="1" smtClean="0"/>
              <a:t>elod:isStatisticOf</a:t>
            </a:r>
            <a:r>
              <a:rPr lang="en-US" sz="1050" dirty="0" smtClean="0"/>
              <a:t> &lt;http://linkedeconomy.org/resource/Organization/800420948&gt; ; </a:t>
            </a:r>
            <a:r>
              <a:rPr lang="en-US" sz="1050" dirty="0" err="1" smtClean="0"/>
              <a:t>elod:referenceTime</a:t>
            </a:r>
            <a:r>
              <a:rPr lang="en-US" sz="1050" dirty="0" smtClean="0"/>
              <a:t> ?</a:t>
            </a:r>
            <a:r>
              <a:rPr lang="en-US" sz="1050" dirty="0" err="1" smtClean="0"/>
              <a:t>referenceTime</a:t>
            </a:r>
            <a:r>
              <a:rPr lang="en-US" sz="1050" dirty="0" smtClean="0"/>
              <a:t> ; </a:t>
            </a:r>
            <a:r>
              <a:rPr lang="en-US" sz="1050" dirty="0" err="1" smtClean="0"/>
              <a:t>elod:hasAggregate</a:t>
            </a:r>
            <a:r>
              <a:rPr lang="en-US" sz="1050" dirty="0" smtClean="0"/>
              <a:t> ?</a:t>
            </a:r>
            <a:r>
              <a:rPr lang="en-US" sz="1050" dirty="0" err="1" smtClean="0"/>
              <a:t>aggregateRes</a:t>
            </a:r>
            <a:r>
              <a:rPr lang="en-US" sz="1050" dirty="0" smtClean="0"/>
              <a:t> ; </a:t>
            </a:r>
            <a:r>
              <a:rPr lang="en-US" sz="1050" dirty="0" err="1" smtClean="0"/>
              <a:t>elod:hasCounter</a:t>
            </a:r>
            <a:r>
              <a:rPr lang="en-US" sz="1050" dirty="0" smtClean="0"/>
              <a:t> ?</a:t>
            </a:r>
            <a:r>
              <a:rPr lang="en-US" sz="1050" dirty="0" err="1" smtClean="0"/>
              <a:t>counterRes</a:t>
            </a:r>
            <a:r>
              <a:rPr lang="en-US" sz="1050" dirty="0" smtClean="0"/>
              <a:t> ; </a:t>
            </a:r>
            <a:r>
              <a:rPr lang="en-US" sz="1050" dirty="0" err="1" smtClean="0"/>
              <a:t>elod:hasRank</a:t>
            </a:r>
            <a:r>
              <a:rPr lang="en-US" sz="1050" dirty="0" smtClean="0"/>
              <a:t> ?</a:t>
            </a:r>
            <a:r>
              <a:rPr lang="en-US" sz="1050" dirty="0" err="1" smtClean="0"/>
              <a:t>rankRes</a:t>
            </a:r>
            <a:r>
              <a:rPr lang="en-US" sz="1050" dirty="0" smtClean="0"/>
              <a:t> ;  </a:t>
            </a:r>
            <a:r>
              <a:rPr lang="en-US" sz="1050" dirty="0" err="1" smtClean="0"/>
              <a:t>elod:orgActivity</a:t>
            </a:r>
            <a:r>
              <a:rPr lang="en-US" sz="1050" dirty="0" smtClean="0"/>
              <a:t> ?activity .</a:t>
            </a:r>
          </a:p>
          <a:p>
            <a:pPr>
              <a:buNone/>
            </a:pPr>
            <a:r>
              <a:rPr lang="en-US" sz="1050" dirty="0" smtClean="0"/>
              <a:t>?</a:t>
            </a:r>
            <a:r>
              <a:rPr lang="en-US" sz="1050" dirty="0" err="1" smtClean="0"/>
              <a:t>aggregateRes</a:t>
            </a:r>
            <a:r>
              <a:rPr lang="en-US" sz="1050" dirty="0" smtClean="0"/>
              <a:t> </a:t>
            </a:r>
            <a:r>
              <a:rPr lang="en-US" sz="1050" dirty="0" err="1" smtClean="0"/>
              <a:t>elod:hasCategory</a:t>
            </a:r>
            <a:r>
              <a:rPr lang="en-US" sz="1050" dirty="0" smtClean="0"/>
              <a:t> ?category ; </a:t>
            </a:r>
            <a:r>
              <a:rPr lang="en-US" sz="1050" dirty="0" err="1" smtClean="0"/>
              <a:t>elod:aggregatedAmount</a:t>
            </a:r>
            <a:r>
              <a:rPr lang="en-US" sz="1050" dirty="0" smtClean="0"/>
              <a:t> ?amount .</a:t>
            </a:r>
          </a:p>
          <a:p>
            <a:pPr>
              <a:buNone/>
            </a:pPr>
            <a:r>
              <a:rPr lang="en-US" sz="1050" dirty="0" smtClean="0"/>
              <a:t>?</a:t>
            </a:r>
            <a:r>
              <a:rPr lang="en-US" sz="1050" dirty="0" err="1" smtClean="0"/>
              <a:t>counterRes</a:t>
            </a:r>
            <a:r>
              <a:rPr lang="en-US" sz="1050" dirty="0" smtClean="0"/>
              <a:t> </a:t>
            </a:r>
            <a:r>
              <a:rPr lang="en-US" sz="1050" dirty="0" err="1" smtClean="0"/>
              <a:t>elod:hasCategory</a:t>
            </a:r>
            <a:r>
              <a:rPr lang="en-US" sz="1050" dirty="0" smtClean="0"/>
              <a:t> ?category ; </a:t>
            </a:r>
            <a:r>
              <a:rPr lang="en-US" sz="1050" dirty="0" err="1" smtClean="0"/>
              <a:t>elod:counter</a:t>
            </a:r>
            <a:r>
              <a:rPr lang="en-US" sz="1050" dirty="0" smtClean="0"/>
              <a:t> ?counter .</a:t>
            </a:r>
          </a:p>
          <a:p>
            <a:pPr>
              <a:buNone/>
            </a:pPr>
            <a:r>
              <a:rPr lang="en-US" sz="1050" dirty="0" smtClean="0"/>
              <a:t>?</a:t>
            </a:r>
            <a:r>
              <a:rPr lang="en-US" sz="1050" dirty="0" err="1" smtClean="0"/>
              <a:t>rankRes</a:t>
            </a:r>
            <a:r>
              <a:rPr lang="en-US" sz="1050" dirty="0" smtClean="0"/>
              <a:t> </a:t>
            </a:r>
            <a:r>
              <a:rPr lang="en-US" sz="1050" dirty="0" err="1" smtClean="0"/>
              <a:t>elod:hasCategory</a:t>
            </a:r>
            <a:r>
              <a:rPr lang="en-US" sz="1050" dirty="0" smtClean="0"/>
              <a:t> ?category ; </a:t>
            </a:r>
            <a:r>
              <a:rPr lang="en-US" sz="1050" dirty="0" err="1" smtClean="0"/>
              <a:t>elod:rank</a:t>
            </a:r>
            <a:r>
              <a:rPr lang="en-US" sz="1050" dirty="0" smtClean="0"/>
              <a:t> ?rank .</a:t>
            </a:r>
          </a:p>
          <a:p>
            <a:pPr>
              <a:buNone/>
            </a:pPr>
            <a:r>
              <a:rPr lang="en-US" sz="1050" dirty="0" smtClean="0"/>
              <a:t>FILTER (?</a:t>
            </a:r>
            <a:r>
              <a:rPr lang="en-US" sz="1050" dirty="0" err="1" smtClean="0"/>
              <a:t>referenceTime</a:t>
            </a:r>
            <a:r>
              <a:rPr lang="en-US" sz="1050" dirty="0" smtClean="0"/>
              <a:t> = "2014+03:00"^^</a:t>
            </a:r>
            <a:r>
              <a:rPr lang="en-US" sz="1050" dirty="0" err="1" smtClean="0"/>
              <a:t>xsd:gYear</a:t>
            </a:r>
            <a:r>
              <a:rPr lang="en-US" sz="1050" dirty="0" smtClean="0"/>
              <a:t>) .</a:t>
            </a:r>
          </a:p>
          <a:p>
            <a:pPr>
              <a:buNone/>
            </a:pPr>
            <a:r>
              <a:rPr lang="en-US" sz="1050" dirty="0" smtClean="0"/>
              <a:t>FILTER (?category = &lt;http://linkedeconomy.org/ontology#Payment&gt;) .</a:t>
            </a:r>
          </a:p>
          <a:p>
            <a:pPr>
              <a:buNone/>
            </a:pPr>
            <a:r>
              <a:rPr lang="en-US" sz="1050" dirty="0" smtClean="0"/>
              <a:t>FILTER (?activity = "Seller"^^</a:t>
            </a:r>
            <a:r>
              <a:rPr lang="en-US" sz="1050" dirty="0" err="1" smtClean="0"/>
              <a:t>xsd:string</a:t>
            </a:r>
            <a:r>
              <a:rPr lang="en-US" sz="1050" dirty="0" smtClean="0"/>
              <a:t>) .</a:t>
            </a:r>
          </a:p>
          <a:p>
            <a:pPr>
              <a:buNone/>
            </a:pPr>
            <a:r>
              <a:rPr lang="en-US" sz="1050" dirty="0" smtClean="0"/>
              <a:t>}</a:t>
            </a:r>
          </a:p>
          <a:p>
            <a:pPr>
              <a:buNone/>
            </a:pPr>
            <a:endParaRPr lang="en-US" sz="600" dirty="0" smtClean="0"/>
          </a:p>
          <a:p>
            <a:pPr>
              <a:buNone/>
            </a:pPr>
            <a:r>
              <a:rPr lang="en-US" sz="1200" u="sng" dirty="0" smtClean="0">
                <a:solidFill>
                  <a:srgbClr val="0070C0"/>
                </a:solidFill>
              </a:rPr>
              <a:t>GRAPH</a:t>
            </a:r>
            <a:r>
              <a:rPr lang="en-US" sz="1200" dirty="0" smtClean="0">
                <a:solidFill>
                  <a:srgbClr val="0070C0"/>
                </a:solidFill>
              </a:rPr>
              <a:t> </a:t>
            </a:r>
            <a:r>
              <a:rPr lang="en-US" sz="1050" dirty="0" smtClean="0">
                <a:solidFill>
                  <a:srgbClr val="0070C0"/>
                </a:solidFill>
              </a:rPr>
              <a:t>&lt;http://linkedeconomy.org/Organizations&gt; </a:t>
            </a:r>
            <a:r>
              <a:rPr lang="en-US" sz="1050" dirty="0" smtClean="0"/>
              <a:t>{</a:t>
            </a:r>
          </a:p>
          <a:p>
            <a:pPr>
              <a:buNone/>
            </a:pPr>
            <a:r>
              <a:rPr lang="en-US" sz="1050" dirty="0" smtClean="0"/>
              <a:t>&lt;http://linkedeconomy.org/resource/Organization/800420948&gt; </a:t>
            </a:r>
            <a:r>
              <a:rPr lang="en-US" sz="1050" dirty="0" err="1" smtClean="0"/>
              <a:t>gr:legalName</a:t>
            </a:r>
            <a:r>
              <a:rPr lang="en-US" sz="1050" dirty="0" smtClean="0"/>
              <a:t> ?</a:t>
            </a:r>
            <a:r>
              <a:rPr lang="en-US" sz="1050" dirty="0" err="1" smtClean="0"/>
              <a:t>legalName</a:t>
            </a:r>
            <a:r>
              <a:rPr lang="en-US" sz="1050" dirty="0" smtClean="0"/>
              <a:t> .</a:t>
            </a:r>
          </a:p>
          <a:p>
            <a:pPr>
              <a:buNone/>
            </a:pPr>
            <a:r>
              <a:rPr lang="en-US" sz="1050" dirty="0" smtClean="0"/>
              <a:t>}</a:t>
            </a:r>
          </a:p>
          <a:p>
            <a:pPr>
              <a:buNone/>
            </a:pPr>
            <a:endParaRPr lang="en-US" sz="600" dirty="0" smtClean="0"/>
          </a:p>
          <a:p>
            <a:pPr>
              <a:buNone/>
            </a:pPr>
            <a:r>
              <a:rPr lang="en-US" sz="1200" u="sng" dirty="0" smtClean="0">
                <a:solidFill>
                  <a:srgbClr val="0070C0"/>
                </a:solidFill>
              </a:rPr>
              <a:t>SERVICE</a:t>
            </a:r>
            <a:r>
              <a:rPr lang="en-US" sz="1200" dirty="0" smtClean="0">
                <a:solidFill>
                  <a:srgbClr val="0070C0"/>
                </a:solidFill>
              </a:rPr>
              <a:t> </a:t>
            </a:r>
            <a:r>
              <a:rPr lang="en-US" sz="1050" dirty="0" smtClean="0">
                <a:solidFill>
                  <a:srgbClr val="0070C0"/>
                </a:solidFill>
              </a:rPr>
              <a:t>&lt;http://dbpedia.org/sparql&gt;</a:t>
            </a:r>
            <a:r>
              <a:rPr lang="en-US" sz="1050" dirty="0" smtClean="0"/>
              <a:t> {</a:t>
            </a:r>
          </a:p>
          <a:p>
            <a:pPr>
              <a:buNone/>
            </a:pPr>
            <a:r>
              <a:rPr lang="en-US" sz="1050" dirty="0" smtClean="0"/>
              <a:t>&lt;http://dbpedia.org/resource/Oracle_Corporation&gt; </a:t>
            </a:r>
            <a:r>
              <a:rPr lang="en-US" sz="1050" dirty="0" err="1" smtClean="0"/>
              <a:t>dbo:abstract</a:t>
            </a:r>
            <a:r>
              <a:rPr lang="en-US" sz="1050" dirty="0" smtClean="0"/>
              <a:t> ?abstract ; </a:t>
            </a:r>
            <a:r>
              <a:rPr lang="en-US" sz="1050" dirty="0" err="1" smtClean="0"/>
              <a:t>dbo:netIncome</a:t>
            </a:r>
            <a:r>
              <a:rPr lang="en-US" sz="1050" dirty="0" smtClean="0"/>
              <a:t> ?</a:t>
            </a:r>
            <a:r>
              <a:rPr lang="en-US" sz="1050" dirty="0" err="1" smtClean="0"/>
              <a:t>netIncome</a:t>
            </a:r>
            <a:r>
              <a:rPr lang="en-US" sz="1050" dirty="0" smtClean="0"/>
              <a:t> ; </a:t>
            </a:r>
            <a:r>
              <a:rPr lang="en-US" sz="1050" dirty="0" err="1" smtClean="0"/>
              <a:t>dbo:numberOfEmployees</a:t>
            </a:r>
            <a:r>
              <a:rPr lang="en-US" sz="1050" dirty="0" smtClean="0"/>
              <a:t> ?</a:t>
            </a:r>
            <a:r>
              <a:rPr lang="en-US" sz="1050" dirty="0" err="1" smtClean="0"/>
              <a:t>numOfEmployees</a:t>
            </a:r>
            <a:r>
              <a:rPr lang="en-US" sz="1050" dirty="0" smtClean="0"/>
              <a:t> .</a:t>
            </a:r>
          </a:p>
          <a:p>
            <a:pPr>
              <a:buNone/>
            </a:pPr>
            <a:r>
              <a:rPr lang="en-US" sz="1050" dirty="0" smtClean="0"/>
              <a:t>FILTER (LANG(?abstract) = "en") .</a:t>
            </a:r>
          </a:p>
          <a:p>
            <a:pPr>
              <a:buNone/>
            </a:pPr>
            <a:r>
              <a:rPr lang="en-US" sz="1050" dirty="0" smtClean="0"/>
              <a:t>}</a:t>
            </a:r>
          </a:p>
          <a:p>
            <a:pPr>
              <a:buNone/>
            </a:pPr>
            <a:r>
              <a:rPr lang="en-US" sz="1050" dirty="0" smtClean="0"/>
              <a:t>}</a:t>
            </a:r>
            <a:endParaRPr lang="el-GR" sz="1050" dirty="0"/>
          </a:p>
        </p:txBody>
      </p:sp>
      <p:sp>
        <p:nvSpPr>
          <p:cNvPr id="4" name="3 - TextBox"/>
          <p:cNvSpPr txBox="1"/>
          <p:nvPr/>
        </p:nvSpPr>
        <p:spPr>
          <a:xfrm>
            <a:off x="3657600" y="2709446"/>
            <a:ext cx="284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 smtClean="0"/>
              <a:t>Τοπικός</a:t>
            </a:r>
            <a:r>
              <a:rPr lang="el-GR" dirty="0" smtClean="0"/>
              <a:t> γράφος Στατιστικών</a:t>
            </a:r>
            <a:endParaRPr lang="el-GR" dirty="0"/>
          </a:p>
        </p:txBody>
      </p:sp>
      <p:sp>
        <p:nvSpPr>
          <p:cNvPr id="5" name="4 - TextBox"/>
          <p:cNvSpPr txBox="1"/>
          <p:nvPr/>
        </p:nvSpPr>
        <p:spPr>
          <a:xfrm>
            <a:off x="3429000" y="4724400"/>
            <a:ext cx="415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 smtClean="0"/>
              <a:t>Τοπικός</a:t>
            </a:r>
            <a:r>
              <a:rPr lang="el-GR" dirty="0" smtClean="0"/>
              <a:t> γράφος με στοιχεία Επιχειρήσεων</a:t>
            </a:r>
            <a:endParaRPr lang="el-GR" dirty="0"/>
          </a:p>
        </p:txBody>
      </p:sp>
      <p:sp>
        <p:nvSpPr>
          <p:cNvPr id="6" name="5 - TextBox"/>
          <p:cNvSpPr txBox="1"/>
          <p:nvPr/>
        </p:nvSpPr>
        <p:spPr>
          <a:xfrm>
            <a:off x="2667000" y="5452646"/>
            <a:ext cx="345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u="sng" dirty="0" smtClean="0"/>
              <a:t>Απομακρυσμένος</a:t>
            </a:r>
            <a:r>
              <a:rPr lang="el-GR" dirty="0" smtClean="0"/>
              <a:t> γράφος </a:t>
            </a:r>
            <a:r>
              <a:rPr lang="en-US" dirty="0" smtClean="0"/>
              <a:t>DBpedia</a:t>
            </a:r>
            <a:endParaRPr lang="el-GR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200" y="122238"/>
            <a:ext cx="8229600" cy="1020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 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Θέση περιεχομένου" descr="federarted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905000"/>
            <a:ext cx="8820000" cy="2520000"/>
          </a:xfr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57200" y="122238"/>
            <a:ext cx="8229600" cy="1020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 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404664"/>
            <a:ext cx="7344816" cy="719138"/>
          </a:xfrm>
        </p:spPr>
        <p:txBody>
          <a:bodyPr/>
          <a:lstStyle/>
          <a:p>
            <a:pPr eaLnBrk="1" hangingPunct="1"/>
            <a:r>
              <a:rPr lang="el-GR" sz="4000" b="1" dirty="0" smtClean="0">
                <a:latin typeface="+mj-lt"/>
                <a:cs typeface="Helvetica Neue"/>
              </a:rPr>
              <a:t>Ερωτήσεις </a:t>
            </a:r>
            <a:r>
              <a:rPr lang="en-US" sz="4000" b="1" dirty="0" smtClean="0">
                <a:latin typeface="+mj-lt"/>
                <a:cs typeface="Helvetica Neue"/>
              </a:rPr>
              <a:t>- </a:t>
            </a:r>
            <a:r>
              <a:rPr lang="el-GR" sz="4000" b="1" dirty="0" smtClean="0">
                <a:latin typeface="+mj-lt"/>
                <a:cs typeface="Helvetica Neue"/>
              </a:rPr>
              <a:t>Σχόλια</a:t>
            </a:r>
            <a:endParaRPr lang="el-GR" sz="4000" b="1" dirty="0">
              <a:latin typeface="+mj-lt"/>
              <a:ea typeface="ＭＳ Ｐゴシック" charset="0"/>
              <a:cs typeface="Helvetica Neue"/>
            </a:endParaRPr>
          </a:p>
        </p:txBody>
      </p:sp>
      <p:pic>
        <p:nvPicPr>
          <p:cNvPr id="4" name="Picture 3" descr="shoe-throwing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/>
        </p:blipFill>
        <p:spPr>
          <a:xfrm>
            <a:off x="2123728" y="1556792"/>
            <a:ext cx="5657772" cy="36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8" name="Picture 4" descr="C:\Users\Makis\Desktop\0901698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867" y="1206000"/>
            <a:ext cx="8618533" cy="561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96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674673"/>
            <a:ext cx="8229600" cy="3724096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l-GR" dirty="0" err="1" smtClean="0"/>
              <a:t>Επέστρεψέ</a:t>
            </a:r>
            <a:r>
              <a:rPr lang="el-GR" dirty="0" smtClean="0"/>
              <a:t> μου: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τον ΑΔΑ της Απόφασης,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την ημερομηνία της Απόφασης,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τον Ανάδοχο και το ΑΦΜ του,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ποσό,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θέμα της Απόφασης, και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θέμα του κωδικού CPV</a:t>
            </a:r>
          </a:p>
          <a:p>
            <a:pPr marL="273050" indent="-190500">
              <a:buFont typeface="Arial" pitchFamily="34" charset="0"/>
              <a:buChar char="•"/>
            </a:pPr>
            <a:endParaRPr lang="el-GR" sz="1000" dirty="0" smtClean="0"/>
          </a:p>
          <a:p>
            <a:r>
              <a:rPr lang="el-GR" dirty="0" smtClean="0"/>
              <a:t>για τις Αποφάσεις που: </a:t>
            </a:r>
          </a:p>
          <a:p>
            <a:endParaRPr lang="el-GR" sz="1000" dirty="0" smtClean="0"/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είναι τύπου «ΟΡΙΣΤΙΚΟΠΟΙΗΣΗ ΠΛΗΡΩΜΗΣ» (Β.2.2),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αφορούν το φορέα Υπουργείο Δημόσιας Τάξης και Προστασίας του Πολίτη,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πραγματοποιήθηκαν μέσα στο 2015, και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είναι μεγαλύτερες των 50.000 Ευρώ.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3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30675" y="1548348"/>
            <a:ext cx="66559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PREFIX </a:t>
            </a:r>
            <a:r>
              <a:rPr lang="en-US" sz="1500" dirty="0" err="1" smtClean="0">
                <a:solidFill>
                  <a:srgbClr val="0070C0"/>
                </a:solidFill>
              </a:rPr>
              <a:t>elod</a:t>
            </a:r>
            <a:r>
              <a:rPr lang="en-US" sz="1500" dirty="0" smtClean="0">
                <a:solidFill>
                  <a:srgbClr val="0070C0"/>
                </a:solidFill>
              </a:rPr>
              <a:t>: &lt;http://linkedeconomy.org/ontology#&gt;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PREFIX </a:t>
            </a:r>
            <a:r>
              <a:rPr lang="en-US" sz="1500" dirty="0" err="1" smtClean="0">
                <a:solidFill>
                  <a:srgbClr val="0070C0"/>
                </a:solidFill>
              </a:rPr>
              <a:t>dcterms</a:t>
            </a:r>
            <a:r>
              <a:rPr lang="en-US" sz="1500" dirty="0" smtClean="0">
                <a:solidFill>
                  <a:srgbClr val="0070C0"/>
                </a:solidFill>
              </a:rPr>
              <a:t>: &lt;http://purl.org/dc/terms/&gt;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PREFIX </a:t>
            </a:r>
            <a:r>
              <a:rPr lang="en-US" sz="1500" dirty="0" err="1" smtClean="0">
                <a:solidFill>
                  <a:srgbClr val="0070C0"/>
                </a:solidFill>
              </a:rPr>
              <a:t>gr</a:t>
            </a:r>
            <a:r>
              <a:rPr lang="en-US" sz="1500" dirty="0" smtClean="0">
                <a:solidFill>
                  <a:srgbClr val="0070C0"/>
                </a:solidFill>
              </a:rPr>
              <a:t>: &lt;http://purl.org/goodrelations/v1#&gt;</a:t>
            </a:r>
          </a:p>
          <a:p>
            <a:r>
              <a:rPr lang="en-US" sz="1500" dirty="0" smtClean="0"/>
              <a:t> </a:t>
            </a:r>
          </a:p>
          <a:p>
            <a:r>
              <a:rPr lang="en-US" sz="1500" dirty="0" smtClean="0"/>
              <a:t>SELECT ?</a:t>
            </a:r>
            <a:r>
              <a:rPr lang="en-US" sz="1500" dirty="0" err="1" smtClean="0"/>
              <a:t>ada</a:t>
            </a:r>
            <a:r>
              <a:rPr lang="en-US" sz="1500" dirty="0" smtClean="0"/>
              <a:t> ?date (MAX(?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AS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</a:t>
            </a:r>
            <a:endParaRPr lang="el-GR" sz="1500" dirty="0" smtClean="0"/>
          </a:p>
          <a:p>
            <a:r>
              <a:rPr lang="el-GR" sz="1500" dirty="0" smtClean="0"/>
              <a:t>             </a:t>
            </a:r>
            <a:r>
              <a:rPr lang="en-US" sz="1500" dirty="0" smtClean="0"/>
              <a:t>(</a:t>
            </a:r>
            <a:r>
              <a:rPr lang="en-US" sz="1500" dirty="0" err="1" smtClean="0"/>
              <a:t>xsd:decimal</a:t>
            </a:r>
            <a:r>
              <a:rPr lang="en-US" sz="1500" dirty="0" smtClean="0"/>
              <a:t>(?amount) AS ?</a:t>
            </a:r>
            <a:r>
              <a:rPr lang="en-US" sz="1500" dirty="0" err="1" smtClean="0"/>
              <a:t>paymentAmount</a:t>
            </a:r>
            <a:r>
              <a:rPr lang="en-US" sz="1500" dirty="0" smtClean="0"/>
              <a:t>) ?subject ?</a:t>
            </a:r>
            <a:r>
              <a:rPr lang="en-US" sz="1500" dirty="0" err="1" smtClean="0"/>
              <a:t>cpvGreekSubject</a:t>
            </a:r>
            <a:endParaRPr lang="en-US" sz="1500" dirty="0" smtClean="0"/>
          </a:p>
          <a:p>
            <a:r>
              <a:rPr lang="en-US" sz="1500" dirty="0" smtClean="0"/>
              <a:t>FROM &lt;http://linkedeconomy.org/DiavgeiaII/2015&gt;</a:t>
            </a:r>
          </a:p>
          <a:p>
            <a:r>
              <a:rPr lang="en-US" sz="1500" dirty="0" smtClean="0"/>
              <a:t>FROM &lt;http://publicspending.net/DiavgeiaI/CPV&gt;</a:t>
            </a:r>
          </a:p>
          <a:p>
            <a:r>
              <a:rPr lang="en-US" sz="1500" dirty="0" smtClean="0"/>
              <a:t>FROM &lt;http://linkedeconomy.org/Organizations&gt;</a:t>
            </a:r>
          </a:p>
          <a:p>
            <a:r>
              <a:rPr lang="en-US" sz="1500" dirty="0" smtClean="0"/>
              <a:t>WHERE {</a:t>
            </a:r>
          </a:p>
          <a:p>
            <a:r>
              <a:rPr lang="en-US" sz="1500" dirty="0" smtClean="0"/>
              <a:t>?payment </a:t>
            </a:r>
            <a:r>
              <a:rPr lang="en-US" sz="1500" dirty="0" err="1" smtClean="0"/>
              <a:t>elod:hasExpenditureLine</a:t>
            </a:r>
            <a:r>
              <a:rPr lang="en-US" sz="1500" dirty="0" smtClean="0"/>
              <a:t> 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elod:ada</a:t>
            </a:r>
            <a:r>
              <a:rPr lang="en-US" sz="1500" dirty="0" smtClean="0"/>
              <a:t> ?</a:t>
            </a:r>
            <a:r>
              <a:rPr lang="en-US" sz="1500" dirty="0" err="1" smtClean="0"/>
              <a:t>ada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dcterms:issued</a:t>
            </a:r>
            <a:r>
              <a:rPr lang="en-US" sz="1500" dirty="0" smtClean="0"/>
              <a:t> ?date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dc:subject</a:t>
            </a:r>
            <a:r>
              <a:rPr lang="en-US" sz="1500" dirty="0" smtClean="0"/>
              <a:t> ?subject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elod:buyer</a:t>
            </a:r>
            <a:r>
              <a:rPr lang="en-US" sz="1500" dirty="0" smtClean="0"/>
              <a:t> &lt;http://linkedeconomy.org/resource/Organization/090169846&gt;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rdf:type</a:t>
            </a:r>
            <a:r>
              <a:rPr lang="en-US" sz="1500" dirty="0" smtClean="0"/>
              <a:t> </a:t>
            </a:r>
            <a:r>
              <a:rPr lang="en-US" sz="1500" dirty="0" err="1" smtClean="0"/>
              <a:t>elod:SpendingItem</a:t>
            </a:r>
            <a:r>
              <a:rPr lang="en-US" sz="1500" dirty="0" smtClean="0"/>
              <a:t> .</a:t>
            </a:r>
          </a:p>
        </p:txBody>
      </p:sp>
      <p:sp>
        <p:nvSpPr>
          <p:cNvPr id="9" name="8 - TextBox"/>
          <p:cNvSpPr txBox="1"/>
          <p:nvPr/>
        </p:nvSpPr>
        <p:spPr>
          <a:xfrm>
            <a:off x="4876800" y="1752600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Δήλωση </a:t>
            </a:r>
            <a:r>
              <a:rPr lang="en-US" dirty="0" smtClean="0"/>
              <a:t>prefixes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416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3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30675" y="1548348"/>
            <a:ext cx="66559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PREFIX </a:t>
            </a:r>
            <a:r>
              <a:rPr lang="en-US" sz="1500" dirty="0" err="1" smtClean="0"/>
              <a:t>elod</a:t>
            </a:r>
            <a:r>
              <a:rPr lang="en-US" sz="1500" dirty="0" smtClean="0"/>
              <a:t>: &lt;http://linkedeconomy.org/ontology#&gt;</a:t>
            </a:r>
          </a:p>
          <a:p>
            <a:r>
              <a:rPr lang="en-US" sz="1500" dirty="0" smtClean="0"/>
              <a:t>PREFIX </a:t>
            </a:r>
            <a:r>
              <a:rPr lang="en-US" sz="1500" dirty="0" err="1" smtClean="0"/>
              <a:t>dcterms</a:t>
            </a:r>
            <a:r>
              <a:rPr lang="en-US" sz="1500" dirty="0" smtClean="0"/>
              <a:t>: &lt;http://purl.org/dc/terms/&gt;</a:t>
            </a:r>
          </a:p>
          <a:p>
            <a:r>
              <a:rPr lang="en-US" sz="1500" dirty="0" smtClean="0"/>
              <a:t>PREFIX </a:t>
            </a:r>
            <a:r>
              <a:rPr lang="en-US" sz="1500" dirty="0" err="1" smtClean="0"/>
              <a:t>gr</a:t>
            </a:r>
            <a:r>
              <a:rPr lang="en-US" sz="1500" dirty="0" smtClean="0"/>
              <a:t>: &lt;http://purl.org/goodrelations/v1#&gt;</a:t>
            </a:r>
          </a:p>
          <a:p>
            <a:r>
              <a:rPr lang="en-US" sz="1500" dirty="0" smtClean="0"/>
              <a:t> 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SELECT ?</a:t>
            </a:r>
            <a:r>
              <a:rPr lang="en-US" sz="1500" dirty="0" err="1" smtClean="0">
                <a:solidFill>
                  <a:srgbClr val="0070C0"/>
                </a:solidFill>
              </a:rPr>
              <a:t>ada</a:t>
            </a:r>
            <a:r>
              <a:rPr lang="en-US" sz="1500" dirty="0" smtClean="0">
                <a:solidFill>
                  <a:srgbClr val="0070C0"/>
                </a:solidFill>
              </a:rPr>
              <a:t> ?date (MAX(?</a:t>
            </a:r>
            <a:r>
              <a:rPr lang="en-US" sz="1500" dirty="0" err="1" smtClean="0">
                <a:solidFill>
                  <a:srgbClr val="0070C0"/>
                </a:solidFill>
              </a:rPr>
              <a:t>sellerLegalName</a:t>
            </a:r>
            <a:r>
              <a:rPr lang="en-US" sz="1500" dirty="0" smtClean="0">
                <a:solidFill>
                  <a:srgbClr val="0070C0"/>
                </a:solidFill>
              </a:rPr>
              <a:t>) AS ?</a:t>
            </a:r>
            <a:r>
              <a:rPr lang="en-US" sz="1500" dirty="0" err="1" smtClean="0">
                <a:solidFill>
                  <a:srgbClr val="0070C0"/>
                </a:solidFill>
              </a:rPr>
              <a:t>sellerLegalName</a:t>
            </a:r>
            <a:r>
              <a:rPr lang="en-US" sz="1500" dirty="0" smtClean="0">
                <a:solidFill>
                  <a:srgbClr val="0070C0"/>
                </a:solidFill>
              </a:rPr>
              <a:t>) ?</a:t>
            </a:r>
            <a:r>
              <a:rPr lang="en-US" sz="1500" dirty="0" err="1" smtClean="0">
                <a:solidFill>
                  <a:srgbClr val="0070C0"/>
                </a:solidFill>
              </a:rPr>
              <a:t>sellerAfm</a:t>
            </a:r>
            <a:r>
              <a:rPr lang="en-US" sz="1500" dirty="0" smtClean="0">
                <a:solidFill>
                  <a:srgbClr val="0070C0"/>
                </a:solidFill>
              </a:rPr>
              <a:t> </a:t>
            </a:r>
            <a:endParaRPr lang="el-GR" sz="1500" dirty="0" smtClean="0">
              <a:solidFill>
                <a:srgbClr val="0070C0"/>
              </a:solidFill>
            </a:endParaRPr>
          </a:p>
          <a:p>
            <a:r>
              <a:rPr lang="el-GR" sz="1500" dirty="0" smtClean="0">
                <a:solidFill>
                  <a:srgbClr val="0070C0"/>
                </a:solidFill>
              </a:rPr>
              <a:t>             </a:t>
            </a:r>
            <a:r>
              <a:rPr lang="en-US" sz="1500" dirty="0" smtClean="0">
                <a:solidFill>
                  <a:srgbClr val="0070C0"/>
                </a:solidFill>
              </a:rPr>
              <a:t>(</a:t>
            </a:r>
            <a:r>
              <a:rPr lang="en-US" sz="1500" dirty="0" err="1" smtClean="0">
                <a:solidFill>
                  <a:srgbClr val="0070C0"/>
                </a:solidFill>
              </a:rPr>
              <a:t>xsd:decimal</a:t>
            </a:r>
            <a:r>
              <a:rPr lang="en-US" sz="1500" dirty="0" smtClean="0">
                <a:solidFill>
                  <a:srgbClr val="0070C0"/>
                </a:solidFill>
              </a:rPr>
              <a:t>(?amount) AS ?</a:t>
            </a:r>
            <a:r>
              <a:rPr lang="en-US" sz="1500" dirty="0" err="1" smtClean="0">
                <a:solidFill>
                  <a:srgbClr val="0070C0"/>
                </a:solidFill>
              </a:rPr>
              <a:t>paymentAmount</a:t>
            </a:r>
            <a:r>
              <a:rPr lang="en-US" sz="1500" dirty="0" smtClean="0">
                <a:solidFill>
                  <a:srgbClr val="0070C0"/>
                </a:solidFill>
              </a:rPr>
              <a:t>) ?subject ?</a:t>
            </a:r>
            <a:r>
              <a:rPr lang="en-US" sz="1500" dirty="0" err="1" smtClean="0">
                <a:solidFill>
                  <a:srgbClr val="0070C0"/>
                </a:solidFill>
              </a:rPr>
              <a:t>cpvGreekSubject</a:t>
            </a:r>
            <a:endParaRPr lang="en-US" sz="1500" dirty="0" smtClean="0">
              <a:solidFill>
                <a:srgbClr val="0070C0"/>
              </a:solidFill>
            </a:endParaRPr>
          </a:p>
          <a:p>
            <a:r>
              <a:rPr lang="en-US" sz="1500" dirty="0" smtClean="0"/>
              <a:t>FROM &lt;http://linkedeconomy.org/DiavgeiaII/2015&gt;</a:t>
            </a:r>
          </a:p>
          <a:p>
            <a:r>
              <a:rPr lang="en-US" sz="1500" dirty="0" smtClean="0"/>
              <a:t>FROM &lt;http://publicspending.net/DiavgeiaI/CPV&gt;</a:t>
            </a:r>
          </a:p>
          <a:p>
            <a:r>
              <a:rPr lang="en-US" sz="1500" dirty="0" smtClean="0"/>
              <a:t>FROM &lt;http://linkedeconomy.org/Organizations&gt;</a:t>
            </a:r>
          </a:p>
          <a:p>
            <a:r>
              <a:rPr lang="en-US" sz="1500" dirty="0" smtClean="0"/>
              <a:t>WHERE {</a:t>
            </a:r>
          </a:p>
          <a:p>
            <a:r>
              <a:rPr lang="en-US" sz="1500" dirty="0" smtClean="0"/>
              <a:t>?payment </a:t>
            </a:r>
            <a:r>
              <a:rPr lang="en-US" sz="1500" dirty="0" err="1" smtClean="0"/>
              <a:t>elod:hasExpenditureLine</a:t>
            </a:r>
            <a:r>
              <a:rPr lang="en-US" sz="1500" dirty="0" smtClean="0"/>
              <a:t> 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elod:ada</a:t>
            </a:r>
            <a:r>
              <a:rPr lang="en-US" sz="1500" dirty="0" smtClean="0"/>
              <a:t> ?</a:t>
            </a:r>
            <a:r>
              <a:rPr lang="en-US" sz="1500" dirty="0" err="1" smtClean="0"/>
              <a:t>ada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dcterms:issued</a:t>
            </a:r>
            <a:r>
              <a:rPr lang="en-US" sz="1500" dirty="0" smtClean="0"/>
              <a:t> ?date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dc:subject</a:t>
            </a:r>
            <a:r>
              <a:rPr lang="en-US" sz="1500" dirty="0" smtClean="0"/>
              <a:t> ?subject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elod:buyer</a:t>
            </a:r>
            <a:r>
              <a:rPr lang="en-US" sz="1500" dirty="0" smtClean="0"/>
              <a:t> &lt;http://linkedeconomy.org/resource/Organization/090169846&gt;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rdf:type</a:t>
            </a:r>
            <a:r>
              <a:rPr lang="en-US" sz="1500" dirty="0" smtClean="0"/>
              <a:t> </a:t>
            </a:r>
            <a:r>
              <a:rPr lang="en-US" sz="1500" dirty="0" err="1" smtClean="0"/>
              <a:t>elod:SpendingItem</a:t>
            </a:r>
            <a:r>
              <a:rPr lang="en-US" sz="1500" dirty="0" smtClean="0"/>
              <a:t> .</a:t>
            </a:r>
          </a:p>
        </p:txBody>
      </p:sp>
      <p:sp>
        <p:nvSpPr>
          <p:cNvPr id="12" name="11 - TextBox"/>
          <p:cNvSpPr txBox="1"/>
          <p:nvPr/>
        </p:nvSpPr>
        <p:spPr>
          <a:xfrm>
            <a:off x="6781800" y="2438400"/>
            <a:ext cx="1641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Δεδομένα προς</a:t>
            </a:r>
          </a:p>
          <a:p>
            <a:pPr algn="ctr"/>
            <a:r>
              <a:rPr lang="el-GR" dirty="0" smtClean="0"/>
              <a:t>εμφάνιση</a:t>
            </a:r>
            <a:endParaRPr lang="el-GR" dirty="0"/>
          </a:p>
        </p:txBody>
      </p:sp>
      <p:cxnSp>
        <p:nvCxnSpPr>
          <p:cNvPr id="19" name="18 - Ευθύγραμμο βέλος σύνδεσης"/>
          <p:cNvCxnSpPr>
            <a:endCxn id="20" idx="1"/>
          </p:cNvCxnSpPr>
          <p:nvPr/>
        </p:nvCxnSpPr>
        <p:spPr>
          <a:xfrm flipV="1">
            <a:off x="2362200" y="2394466"/>
            <a:ext cx="685800" cy="1201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- TextBox"/>
          <p:cNvSpPr txBox="1"/>
          <p:nvPr/>
        </p:nvSpPr>
        <p:spPr>
          <a:xfrm>
            <a:off x="3048000" y="2209800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Το μεγαλύτερο σε χαρακτήρες όνομα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416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3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30675" y="1548348"/>
            <a:ext cx="66559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PREFIX </a:t>
            </a:r>
            <a:r>
              <a:rPr lang="en-US" sz="1500" dirty="0" err="1" smtClean="0"/>
              <a:t>elod</a:t>
            </a:r>
            <a:r>
              <a:rPr lang="en-US" sz="1500" dirty="0" smtClean="0"/>
              <a:t>: &lt;http://linkedeconomy.org/ontology#&gt;</a:t>
            </a:r>
          </a:p>
          <a:p>
            <a:r>
              <a:rPr lang="en-US" sz="1500" dirty="0" smtClean="0"/>
              <a:t>PREFIX </a:t>
            </a:r>
            <a:r>
              <a:rPr lang="en-US" sz="1500" dirty="0" err="1" smtClean="0"/>
              <a:t>dcterms</a:t>
            </a:r>
            <a:r>
              <a:rPr lang="en-US" sz="1500" dirty="0" smtClean="0"/>
              <a:t>: &lt;http://purl.org/dc/terms/&gt;</a:t>
            </a:r>
          </a:p>
          <a:p>
            <a:r>
              <a:rPr lang="en-US" sz="1500" dirty="0" smtClean="0"/>
              <a:t>PREFIX </a:t>
            </a:r>
            <a:r>
              <a:rPr lang="en-US" sz="1500" dirty="0" err="1" smtClean="0"/>
              <a:t>gr</a:t>
            </a:r>
            <a:r>
              <a:rPr lang="en-US" sz="1500" dirty="0" smtClean="0"/>
              <a:t>: &lt;http://purl.org/goodrelations/v1#&gt;</a:t>
            </a:r>
          </a:p>
          <a:p>
            <a:r>
              <a:rPr lang="en-US" sz="1500" dirty="0" smtClean="0"/>
              <a:t> </a:t>
            </a:r>
          </a:p>
          <a:p>
            <a:r>
              <a:rPr lang="en-US" sz="1500" dirty="0" smtClean="0"/>
              <a:t>SELECT ?</a:t>
            </a:r>
            <a:r>
              <a:rPr lang="en-US" sz="1500" dirty="0" err="1" smtClean="0"/>
              <a:t>ada</a:t>
            </a:r>
            <a:r>
              <a:rPr lang="en-US" sz="1500" dirty="0" smtClean="0"/>
              <a:t> ?date (MAX(?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AS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</a:t>
            </a:r>
            <a:endParaRPr lang="el-GR" sz="1500" dirty="0" smtClean="0"/>
          </a:p>
          <a:p>
            <a:r>
              <a:rPr lang="el-GR" sz="1500" dirty="0" smtClean="0"/>
              <a:t>             </a:t>
            </a:r>
            <a:r>
              <a:rPr lang="en-US" sz="1500" dirty="0" smtClean="0"/>
              <a:t>(</a:t>
            </a:r>
            <a:r>
              <a:rPr lang="en-US" sz="1500" dirty="0" err="1" smtClean="0"/>
              <a:t>xsd:decimal</a:t>
            </a:r>
            <a:r>
              <a:rPr lang="en-US" sz="1500" dirty="0" smtClean="0"/>
              <a:t>(?amount) AS ?</a:t>
            </a:r>
            <a:r>
              <a:rPr lang="en-US" sz="1500" dirty="0" err="1" smtClean="0"/>
              <a:t>paymentAmount</a:t>
            </a:r>
            <a:r>
              <a:rPr lang="en-US" sz="1500" dirty="0" smtClean="0"/>
              <a:t>) ?subject ?</a:t>
            </a:r>
            <a:r>
              <a:rPr lang="en-US" sz="1500" dirty="0" err="1" smtClean="0"/>
              <a:t>cpvGreekSubject</a:t>
            </a:r>
            <a:endParaRPr lang="en-US" sz="1500" dirty="0" smtClean="0"/>
          </a:p>
          <a:p>
            <a:r>
              <a:rPr lang="en-US" sz="1500" dirty="0" smtClean="0">
                <a:solidFill>
                  <a:srgbClr val="0070C0"/>
                </a:solidFill>
              </a:rPr>
              <a:t>FROM &lt;http://linkedeconomy.org/DiavgeiaII/2015&gt;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FROM &lt;http://publicspending.net/DiavgeiaI/CPV&gt;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FROM &lt;http://linkedeconomy.org/Organizations&gt;</a:t>
            </a:r>
          </a:p>
          <a:p>
            <a:r>
              <a:rPr lang="en-US" sz="1500" dirty="0" smtClean="0"/>
              <a:t>WHERE {</a:t>
            </a:r>
          </a:p>
          <a:p>
            <a:r>
              <a:rPr lang="en-US" sz="1500" dirty="0" smtClean="0"/>
              <a:t>?payment </a:t>
            </a:r>
            <a:r>
              <a:rPr lang="en-US" sz="1500" dirty="0" err="1" smtClean="0"/>
              <a:t>elod:hasExpenditureLine</a:t>
            </a:r>
            <a:r>
              <a:rPr lang="en-US" sz="1500" dirty="0" smtClean="0"/>
              <a:t> 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elod:ada</a:t>
            </a:r>
            <a:r>
              <a:rPr lang="en-US" sz="1500" dirty="0" smtClean="0"/>
              <a:t> ?</a:t>
            </a:r>
            <a:r>
              <a:rPr lang="en-US" sz="1500" dirty="0" err="1" smtClean="0"/>
              <a:t>ada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dcterms:issued</a:t>
            </a:r>
            <a:r>
              <a:rPr lang="en-US" sz="1500" dirty="0" smtClean="0"/>
              <a:t> ?date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dc:subject</a:t>
            </a:r>
            <a:r>
              <a:rPr lang="en-US" sz="1500" dirty="0" smtClean="0"/>
              <a:t> ?subject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elod:buyer</a:t>
            </a:r>
            <a:r>
              <a:rPr lang="en-US" sz="1500" dirty="0" smtClean="0"/>
              <a:t> &lt;http://linkedeconomy.org/resource/Organization/090169846&gt;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rdf:type</a:t>
            </a:r>
            <a:r>
              <a:rPr lang="en-US" sz="1500" dirty="0" smtClean="0"/>
              <a:t> </a:t>
            </a:r>
            <a:r>
              <a:rPr lang="en-US" sz="1500" dirty="0" err="1" smtClean="0"/>
              <a:t>elod:SpendingItem</a:t>
            </a:r>
            <a:r>
              <a:rPr lang="en-US" sz="1500" dirty="0" smtClean="0"/>
              <a:t> .</a:t>
            </a:r>
          </a:p>
        </p:txBody>
      </p:sp>
      <p:sp>
        <p:nvSpPr>
          <p:cNvPr id="10" name="9 - TextBox"/>
          <p:cNvSpPr txBox="1"/>
          <p:nvPr/>
        </p:nvSpPr>
        <p:spPr>
          <a:xfrm>
            <a:off x="4724400" y="3124200"/>
            <a:ext cx="317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Δήλωση γράφων προς ερώτηση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416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674673"/>
            <a:ext cx="8229600" cy="2062103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l-GR" dirty="0" err="1" smtClean="0"/>
              <a:t>Επέστρεψέ</a:t>
            </a:r>
            <a:r>
              <a:rPr lang="el-GR" dirty="0" smtClean="0"/>
              <a:t> μου: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n-US" dirty="0" smtClean="0"/>
              <a:t>10 </a:t>
            </a:r>
            <a:r>
              <a:rPr lang="el-GR" dirty="0" smtClean="0"/>
              <a:t>Αναδόχους</a:t>
            </a:r>
          </a:p>
          <a:p>
            <a:pPr marL="273050" indent="-190500">
              <a:buFont typeface="Arial" pitchFamily="34" charset="0"/>
              <a:buChar char="•"/>
            </a:pPr>
            <a:endParaRPr lang="el-GR" sz="1000" dirty="0" smtClean="0"/>
          </a:p>
          <a:p>
            <a:r>
              <a:rPr lang="el-GR" dirty="0" smtClean="0"/>
              <a:t>οι οποίοι: </a:t>
            </a:r>
          </a:p>
          <a:p>
            <a:endParaRPr lang="el-GR" sz="1000" dirty="0" smtClean="0"/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έχουν αποφάσεις τύπου «ΕΓΚΡΙΣΗ ΔΑΠΑΝΗΣ» (Β.2.1) στη Διαύγεια,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έχουν πράξεις τύπου «ΣΥΜΒΟΛΑΙΟΥ» στο ΚΗΜΔΗΣ, και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έχουν λάβει επιδότηση ΕΣΠΑ.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pic>
        <p:nvPicPr>
          <p:cNvPr id="5" name="Picture 6" descr="diavgei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43400"/>
            <a:ext cx="1937197" cy="735201"/>
          </a:xfrm>
          <a:prstGeom prst="rect">
            <a:avLst/>
          </a:prstGeom>
        </p:spPr>
      </p:pic>
      <p:pic>
        <p:nvPicPr>
          <p:cNvPr id="7" name="Picture 14" descr="esp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6361777" y="4191000"/>
            <a:ext cx="1791623" cy="934232"/>
          </a:xfrm>
          <a:prstGeom prst="rect">
            <a:avLst/>
          </a:prstGeom>
        </p:spPr>
      </p:pic>
      <p:pic>
        <p:nvPicPr>
          <p:cNvPr id="1026" name="Picture 2" descr="C:\Users\Makis\Desktop\promitheus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034" y="4417200"/>
            <a:ext cx="3657766" cy="61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78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3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30675" y="1548348"/>
            <a:ext cx="66559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PREFIX </a:t>
            </a:r>
            <a:r>
              <a:rPr lang="en-US" sz="1500" dirty="0" err="1" smtClean="0"/>
              <a:t>elod</a:t>
            </a:r>
            <a:r>
              <a:rPr lang="en-US" sz="1500" dirty="0" smtClean="0"/>
              <a:t>: &lt;http://linkedeconomy.org/ontology#&gt;</a:t>
            </a:r>
          </a:p>
          <a:p>
            <a:r>
              <a:rPr lang="en-US" sz="1500" dirty="0" smtClean="0"/>
              <a:t>PREFIX </a:t>
            </a:r>
            <a:r>
              <a:rPr lang="en-US" sz="1500" dirty="0" err="1" smtClean="0"/>
              <a:t>dcterms</a:t>
            </a:r>
            <a:r>
              <a:rPr lang="en-US" sz="1500" dirty="0" smtClean="0"/>
              <a:t>: &lt;http://purl.org/dc/terms/&gt;</a:t>
            </a:r>
          </a:p>
          <a:p>
            <a:r>
              <a:rPr lang="en-US" sz="1500" dirty="0" smtClean="0"/>
              <a:t>PREFIX </a:t>
            </a:r>
            <a:r>
              <a:rPr lang="en-US" sz="1500" dirty="0" err="1" smtClean="0"/>
              <a:t>gr</a:t>
            </a:r>
            <a:r>
              <a:rPr lang="en-US" sz="1500" dirty="0" smtClean="0"/>
              <a:t>: &lt;http://purl.org/goodrelations/v1#&gt;</a:t>
            </a:r>
          </a:p>
          <a:p>
            <a:r>
              <a:rPr lang="en-US" sz="1500" dirty="0" smtClean="0"/>
              <a:t> </a:t>
            </a:r>
          </a:p>
          <a:p>
            <a:r>
              <a:rPr lang="en-US" sz="1500" dirty="0" smtClean="0"/>
              <a:t>SELECT ?</a:t>
            </a:r>
            <a:r>
              <a:rPr lang="en-US" sz="1500" dirty="0" err="1" smtClean="0"/>
              <a:t>ada</a:t>
            </a:r>
            <a:r>
              <a:rPr lang="en-US" sz="1500" dirty="0" smtClean="0"/>
              <a:t> ?date (MAX(?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AS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</a:t>
            </a:r>
            <a:endParaRPr lang="el-GR" sz="1500" dirty="0" smtClean="0"/>
          </a:p>
          <a:p>
            <a:r>
              <a:rPr lang="el-GR" sz="1500" dirty="0" smtClean="0"/>
              <a:t>             </a:t>
            </a:r>
            <a:r>
              <a:rPr lang="en-US" sz="1500" dirty="0" smtClean="0"/>
              <a:t>(</a:t>
            </a:r>
            <a:r>
              <a:rPr lang="en-US" sz="1500" dirty="0" err="1" smtClean="0"/>
              <a:t>xsd:decimal</a:t>
            </a:r>
            <a:r>
              <a:rPr lang="en-US" sz="1500" dirty="0" smtClean="0"/>
              <a:t>(?amount) AS ?</a:t>
            </a:r>
            <a:r>
              <a:rPr lang="en-US" sz="1500" dirty="0" err="1" smtClean="0"/>
              <a:t>paymentAmount</a:t>
            </a:r>
            <a:r>
              <a:rPr lang="en-US" sz="1500" dirty="0" smtClean="0"/>
              <a:t>) ?subject ?</a:t>
            </a:r>
            <a:r>
              <a:rPr lang="en-US" sz="1500" dirty="0" err="1" smtClean="0"/>
              <a:t>cpvGreekSubject</a:t>
            </a:r>
            <a:endParaRPr lang="en-US" sz="1500" dirty="0" smtClean="0"/>
          </a:p>
          <a:p>
            <a:r>
              <a:rPr lang="en-US" sz="1500" dirty="0" smtClean="0"/>
              <a:t>FROM &lt;http://linkedeconomy.org/DiavgeiaII/2015&gt;</a:t>
            </a:r>
          </a:p>
          <a:p>
            <a:r>
              <a:rPr lang="en-US" sz="1500" dirty="0" smtClean="0"/>
              <a:t>FROM &lt;http://publicspending.net/DiavgeiaI/CPV&gt;</a:t>
            </a:r>
          </a:p>
          <a:p>
            <a:r>
              <a:rPr lang="en-US" sz="1500" dirty="0" smtClean="0"/>
              <a:t>FROM &lt;http://linkedeconomy.org/Organizations&gt;</a:t>
            </a:r>
          </a:p>
          <a:p>
            <a:r>
              <a:rPr lang="en-US" sz="1500" dirty="0" smtClean="0"/>
              <a:t>WHERE {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?payment </a:t>
            </a:r>
            <a:r>
              <a:rPr lang="en-US" sz="1500" dirty="0" err="1" smtClean="0">
                <a:solidFill>
                  <a:srgbClr val="0070C0"/>
                </a:solidFill>
              </a:rPr>
              <a:t>elod:hasExpenditureLine</a:t>
            </a:r>
            <a:r>
              <a:rPr lang="en-US" sz="1500" dirty="0" smtClean="0">
                <a:solidFill>
                  <a:srgbClr val="0070C0"/>
                </a:solidFill>
              </a:rPr>
              <a:t> ?</a:t>
            </a:r>
            <a:r>
              <a:rPr lang="en-US" sz="1500" dirty="0" err="1" smtClean="0">
                <a:solidFill>
                  <a:srgbClr val="0070C0"/>
                </a:solidFill>
              </a:rPr>
              <a:t>expenditureLine</a:t>
            </a:r>
            <a:r>
              <a:rPr lang="en-US" sz="1500" dirty="0" smtClean="0">
                <a:solidFill>
                  <a:srgbClr val="0070C0"/>
                </a:solidFill>
              </a:rPr>
              <a:t> ;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            </a:t>
            </a:r>
            <a:r>
              <a:rPr lang="en-US" sz="1500" dirty="0" err="1" smtClean="0">
                <a:solidFill>
                  <a:srgbClr val="0070C0"/>
                </a:solidFill>
              </a:rPr>
              <a:t>elod:ada</a:t>
            </a:r>
            <a:r>
              <a:rPr lang="en-US" sz="1500" dirty="0" smtClean="0">
                <a:solidFill>
                  <a:srgbClr val="0070C0"/>
                </a:solidFill>
              </a:rPr>
              <a:t> ?</a:t>
            </a:r>
            <a:r>
              <a:rPr lang="en-US" sz="1500" dirty="0" err="1" smtClean="0">
                <a:solidFill>
                  <a:srgbClr val="0070C0"/>
                </a:solidFill>
              </a:rPr>
              <a:t>ada</a:t>
            </a:r>
            <a:r>
              <a:rPr lang="en-US" sz="1500" dirty="0" smtClean="0">
                <a:solidFill>
                  <a:srgbClr val="0070C0"/>
                </a:solidFill>
              </a:rPr>
              <a:t> ;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            </a:t>
            </a:r>
            <a:r>
              <a:rPr lang="en-US" sz="1500" dirty="0" err="1" smtClean="0">
                <a:solidFill>
                  <a:srgbClr val="0070C0"/>
                </a:solidFill>
              </a:rPr>
              <a:t>dcterms:issued</a:t>
            </a:r>
            <a:r>
              <a:rPr lang="en-US" sz="1500" dirty="0" smtClean="0">
                <a:solidFill>
                  <a:srgbClr val="0070C0"/>
                </a:solidFill>
              </a:rPr>
              <a:t> ?date ;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            </a:t>
            </a:r>
            <a:r>
              <a:rPr lang="en-US" sz="1500" dirty="0" err="1" smtClean="0">
                <a:solidFill>
                  <a:srgbClr val="0070C0"/>
                </a:solidFill>
              </a:rPr>
              <a:t>dc:subject</a:t>
            </a:r>
            <a:r>
              <a:rPr lang="en-US" sz="1500" dirty="0" smtClean="0">
                <a:solidFill>
                  <a:srgbClr val="0070C0"/>
                </a:solidFill>
              </a:rPr>
              <a:t> ?subject ;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            </a:t>
            </a:r>
            <a:r>
              <a:rPr lang="en-US" sz="1500" dirty="0" err="1" smtClean="0">
                <a:solidFill>
                  <a:srgbClr val="0070C0"/>
                </a:solidFill>
              </a:rPr>
              <a:t>elod:buyer</a:t>
            </a:r>
            <a:r>
              <a:rPr lang="en-US" sz="1500" dirty="0" smtClean="0">
                <a:solidFill>
                  <a:srgbClr val="0070C0"/>
                </a:solidFill>
              </a:rPr>
              <a:t> &lt;http://linkedeconomy.org/resource/Organization/090169846&gt; ;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            </a:t>
            </a:r>
            <a:r>
              <a:rPr lang="en-US" sz="1500" dirty="0" err="1" smtClean="0">
                <a:solidFill>
                  <a:srgbClr val="0070C0"/>
                </a:solidFill>
              </a:rPr>
              <a:t>rdf:type</a:t>
            </a:r>
            <a:r>
              <a:rPr lang="en-US" sz="1500" dirty="0" smtClean="0">
                <a:solidFill>
                  <a:srgbClr val="0070C0"/>
                </a:solidFill>
              </a:rPr>
              <a:t> </a:t>
            </a:r>
            <a:r>
              <a:rPr lang="en-US" sz="1500" dirty="0" err="1" smtClean="0">
                <a:solidFill>
                  <a:srgbClr val="0070C0"/>
                </a:solidFill>
              </a:rPr>
              <a:t>elod:SpendingItem</a:t>
            </a:r>
            <a:r>
              <a:rPr lang="en-US" sz="1500" dirty="0" smtClean="0">
                <a:solidFill>
                  <a:srgbClr val="0070C0"/>
                </a:solidFill>
              </a:rPr>
              <a:t> .</a:t>
            </a:r>
          </a:p>
        </p:txBody>
      </p:sp>
      <p:sp>
        <p:nvSpPr>
          <p:cNvPr id="13" name="12 - TextBox"/>
          <p:cNvSpPr txBox="1"/>
          <p:nvPr/>
        </p:nvSpPr>
        <p:spPr>
          <a:xfrm>
            <a:off x="4724400" y="3440668"/>
            <a:ext cx="2510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Πληροφορίες Απόφασης</a:t>
            </a:r>
            <a:endParaRPr lang="el-GR" dirty="0"/>
          </a:p>
        </p:txBody>
      </p:sp>
      <p:sp>
        <p:nvSpPr>
          <p:cNvPr id="14" name="13 - TextBox"/>
          <p:cNvSpPr txBox="1"/>
          <p:nvPr/>
        </p:nvSpPr>
        <p:spPr>
          <a:xfrm>
            <a:off x="4876800" y="3810000"/>
            <a:ext cx="36576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550" dirty="0" smtClean="0"/>
              <a:t>Πληροφορίες Πληρωμής</a:t>
            </a:r>
          </a:p>
          <a:p>
            <a:r>
              <a:rPr lang="el-GR" sz="1550" dirty="0" smtClean="0"/>
              <a:t>ΑΔΑ</a:t>
            </a:r>
          </a:p>
          <a:p>
            <a:r>
              <a:rPr lang="el-GR" sz="1550" dirty="0" smtClean="0"/>
              <a:t>Ημερομηνία</a:t>
            </a:r>
          </a:p>
          <a:p>
            <a:r>
              <a:rPr lang="el-GR" sz="1550" dirty="0" smtClean="0"/>
              <a:t>Θέμα</a:t>
            </a:r>
          </a:p>
          <a:p>
            <a:r>
              <a:rPr lang="el-GR" sz="1550" dirty="0" smtClean="0"/>
              <a:t>                                              Δήλωση Φορέα</a:t>
            </a:r>
          </a:p>
          <a:p>
            <a:r>
              <a:rPr lang="el-GR" sz="1550" dirty="0" smtClean="0"/>
              <a:t>Δήλωση Απόφασης τύπου Β.2.2</a:t>
            </a:r>
            <a:endParaRPr lang="el-GR" sz="1550" dirty="0"/>
          </a:p>
        </p:txBody>
      </p:sp>
    </p:spTree>
    <p:extLst>
      <p:ext uri="{BB962C8B-B14F-4D97-AF65-F5344CB8AC3E}">
        <p14:creationId xmlns:p14="http://schemas.microsoft.com/office/powerpoint/2010/main" val="16416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57200" y="1546116"/>
            <a:ext cx="7084888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70C0"/>
                </a:solidFill>
              </a:rPr>
              <a:t>?</a:t>
            </a:r>
            <a:r>
              <a:rPr lang="en-US" sz="1500" dirty="0" err="1" smtClean="0">
                <a:solidFill>
                  <a:srgbClr val="0070C0"/>
                </a:solidFill>
              </a:rPr>
              <a:t>expenditureLine</a:t>
            </a:r>
            <a:r>
              <a:rPr lang="en-US" sz="1500" dirty="0" smtClean="0">
                <a:solidFill>
                  <a:srgbClr val="0070C0"/>
                </a:solidFill>
              </a:rPr>
              <a:t> </a:t>
            </a:r>
            <a:r>
              <a:rPr lang="en-US" sz="1500" dirty="0" err="1" smtClean="0">
                <a:solidFill>
                  <a:srgbClr val="0070C0"/>
                </a:solidFill>
              </a:rPr>
              <a:t>elod:seller</a:t>
            </a:r>
            <a:r>
              <a:rPr lang="en-US" sz="1500" dirty="0" smtClean="0">
                <a:solidFill>
                  <a:srgbClr val="0070C0"/>
                </a:solidFill>
              </a:rPr>
              <a:t> ?seller ;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            </a:t>
            </a:r>
            <a:r>
              <a:rPr lang="en-US" sz="1500" dirty="0" err="1" smtClean="0">
                <a:solidFill>
                  <a:srgbClr val="0070C0"/>
                </a:solidFill>
              </a:rPr>
              <a:t>elod:amount</a:t>
            </a:r>
            <a:r>
              <a:rPr lang="en-US" sz="1500" dirty="0" smtClean="0">
                <a:solidFill>
                  <a:srgbClr val="0070C0"/>
                </a:solidFill>
              </a:rPr>
              <a:t> ?ups .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?ups </a:t>
            </a:r>
            <a:r>
              <a:rPr lang="en-US" sz="1500" dirty="0" err="1" smtClean="0">
                <a:solidFill>
                  <a:srgbClr val="0070C0"/>
                </a:solidFill>
              </a:rPr>
              <a:t>gr:hasCurrencyValue</a:t>
            </a:r>
            <a:r>
              <a:rPr lang="en-US" sz="1500" dirty="0" smtClean="0">
                <a:solidFill>
                  <a:srgbClr val="0070C0"/>
                </a:solidFill>
              </a:rPr>
              <a:t> ?amount .</a:t>
            </a:r>
          </a:p>
          <a:p>
            <a:r>
              <a:rPr lang="en-US" sz="1500" dirty="0" smtClean="0"/>
              <a:t>?seller </a:t>
            </a:r>
            <a:r>
              <a:rPr lang="en-US" sz="1500" dirty="0" err="1" smtClean="0"/>
              <a:t>gr:vatID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gr:legalName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OPTIONAL {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elod:hasCpv</a:t>
            </a:r>
            <a:r>
              <a:rPr lang="en-US" sz="1500" dirty="0" smtClean="0"/>
              <a:t> ?</a:t>
            </a:r>
            <a:r>
              <a:rPr lang="en-US" sz="1500" dirty="0" err="1" smtClean="0"/>
              <a:t>cpv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cpv</a:t>
            </a:r>
            <a:r>
              <a:rPr lang="en-US" sz="1500" dirty="0" smtClean="0"/>
              <a:t> </a:t>
            </a:r>
            <a:r>
              <a:rPr lang="en-US" sz="1500" dirty="0" err="1" smtClean="0"/>
              <a:t>elod:cpvGreekSubject</a:t>
            </a:r>
            <a:r>
              <a:rPr lang="en-US" sz="1500" dirty="0" smtClean="0"/>
              <a:t> ?</a:t>
            </a:r>
            <a:r>
              <a:rPr lang="en-US" sz="1500" dirty="0" err="1" smtClean="0"/>
              <a:t>cpvGreekSubject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} .</a:t>
            </a:r>
          </a:p>
          <a:p>
            <a:r>
              <a:rPr lang="en-US" sz="1500" dirty="0" smtClean="0"/>
              <a:t>FILTER(LANG(?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= "") .</a:t>
            </a:r>
          </a:p>
          <a:p>
            <a:r>
              <a:rPr lang="en-US" sz="1500" dirty="0" smtClean="0"/>
              <a:t>FILTER (?date &gt;= "2015-01-01T00:00:00Z"^^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FILTER (?date &lt; "2016-01-01T00:00:00Z"^^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}</a:t>
            </a:r>
          </a:p>
          <a:p>
            <a:r>
              <a:rPr lang="en-US" sz="1500" dirty="0" smtClean="0"/>
              <a:t>GROUP BY ?</a:t>
            </a:r>
            <a:r>
              <a:rPr lang="en-US" sz="1500" dirty="0" err="1" smtClean="0"/>
              <a:t>ada</a:t>
            </a:r>
            <a:r>
              <a:rPr lang="en-US" sz="1500" dirty="0" smtClean="0"/>
              <a:t> ?date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?amount ?subject ?</a:t>
            </a:r>
            <a:r>
              <a:rPr lang="en-US" sz="1500" dirty="0" err="1" smtClean="0"/>
              <a:t>cpvGreekSubject</a:t>
            </a:r>
            <a:endParaRPr lang="en-US" sz="1500" dirty="0" smtClean="0"/>
          </a:p>
          <a:p>
            <a:r>
              <a:rPr lang="en-US" sz="1500" dirty="0" smtClean="0"/>
              <a:t>HAVING (?amount &gt; 50000)</a:t>
            </a:r>
          </a:p>
          <a:p>
            <a:r>
              <a:rPr lang="en-US" sz="1500" dirty="0" smtClean="0"/>
              <a:t>ORDER BY DESC (?amount)</a:t>
            </a:r>
          </a:p>
          <a:p>
            <a:r>
              <a:rPr lang="en-US" sz="1500" dirty="0" smtClean="0"/>
              <a:t>LIMIT 100</a:t>
            </a:r>
            <a:endParaRPr lang="el-GR" sz="1500" dirty="0"/>
          </a:p>
        </p:txBody>
      </p:sp>
      <p:sp>
        <p:nvSpPr>
          <p:cNvPr id="14" name="13 - TextBox"/>
          <p:cNvSpPr txBox="1"/>
          <p:nvPr/>
        </p:nvSpPr>
        <p:spPr>
          <a:xfrm>
            <a:off x="3429000" y="1524000"/>
            <a:ext cx="2135393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50" dirty="0" smtClean="0"/>
              <a:t>Πληροφορίες Αναδόχου</a:t>
            </a:r>
          </a:p>
          <a:p>
            <a:r>
              <a:rPr lang="el-GR" sz="1550" dirty="0" smtClean="0"/>
              <a:t>Πληροφορίες Ποσού</a:t>
            </a:r>
          </a:p>
          <a:p>
            <a:r>
              <a:rPr lang="el-GR" sz="1550" dirty="0" smtClean="0"/>
              <a:t>Ποσό</a:t>
            </a:r>
            <a:endParaRPr lang="el-GR" sz="1550" dirty="0"/>
          </a:p>
        </p:txBody>
      </p:sp>
    </p:spTree>
    <p:extLst>
      <p:ext uri="{BB962C8B-B14F-4D97-AF65-F5344CB8AC3E}">
        <p14:creationId xmlns:p14="http://schemas.microsoft.com/office/powerpoint/2010/main" val="40645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57200" y="1546116"/>
            <a:ext cx="7084888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elod:seller</a:t>
            </a:r>
            <a:r>
              <a:rPr lang="en-US" sz="1500" dirty="0" smtClean="0"/>
              <a:t> ?seller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elod:amount</a:t>
            </a:r>
            <a:r>
              <a:rPr lang="en-US" sz="1500" dirty="0" smtClean="0"/>
              <a:t> ?ups .</a:t>
            </a:r>
          </a:p>
          <a:p>
            <a:r>
              <a:rPr lang="en-US" sz="1500" dirty="0" smtClean="0"/>
              <a:t>?ups </a:t>
            </a:r>
            <a:r>
              <a:rPr lang="en-US" sz="1500" dirty="0" err="1" smtClean="0"/>
              <a:t>gr:hasCurrencyValue</a:t>
            </a:r>
            <a:r>
              <a:rPr lang="en-US" sz="1500" dirty="0" smtClean="0"/>
              <a:t> ?amount .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?seller </a:t>
            </a:r>
            <a:r>
              <a:rPr lang="en-US" sz="1500" dirty="0" err="1" smtClean="0">
                <a:solidFill>
                  <a:srgbClr val="0070C0"/>
                </a:solidFill>
              </a:rPr>
              <a:t>gr:vatID</a:t>
            </a:r>
            <a:r>
              <a:rPr lang="en-US" sz="1500" dirty="0" smtClean="0">
                <a:solidFill>
                  <a:srgbClr val="0070C0"/>
                </a:solidFill>
              </a:rPr>
              <a:t> ?</a:t>
            </a:r>
            <a:r>
              <a:rPr lang="en-US" sz="1500" dirty="0" err="1" smtClean="0">
                <a:solidFill>
                  <a:srgbClr val="0070C0"/>
                </a:solidFill>
              </a:rPr>
              <a:t>sellerAfm</a:t>
            </a:r>
            <a:r>
              <a:rPr lang="en-US" sz="1500" dirty="0" smtClean="0">
                <a:solidFill>
                  <a:srgbClr val="0070C0"/>
                </a:solidFill>
              </a:rPr>
              <a:t> ;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            </a:t>
            </a:r>
            <a:r>
              <a:rPr lang="en-US" sz="1500" dirty="0" err="1" smtClean="0">
                <a:solidFill>
                  <a:srgbClr val="0070C0"/>
                </a:solidFill>
              </a:rPr>
              <a:t>gr:legalName</a:t>
            </a:r>
            <a:r>
              <a:rPr lang="en-US" sz="1500" dirty="0" smtClean="0">
                <a:solidFill>
                  <a:srgbClr val="0070C0"/>
                </a:solidFill>
              </a:rPr>
              <a:t> ?</a:t>
            </a:r>
            <a:r>
              <a:rPr lang="en-US" sz="1500" dirty="0" err="1" smtClean="0">
                <a:solidFill>
                  <a:srgbClr val="0070C0"/>
                </a:solidFill>
              </a:rPr>
              <a:t>sellerLegalName</a:t>
            </a:r>
            <a:r>
              <a:rPr lang="en-US" sz="1500" dirty="0" smtClean="0">
                <a:solidFill>
                  <a:srgbClr val="0070C0"/>
                </a:solidFill>
              </a:rPr>
              <a:t> .</a:t>
            </a:r>
          </a:p>
          <a:p>
            <a:r>
              <a:rPr lang="en-US" sz="1500" dirty="0" smtClean="0"/>
              <a:t>OPTIONAL {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elod:hasCpv</a:t>
            </a:r>
            <a:r>
              <a:rPr lang="en-US" sz="1500" dirty="0" smtClean="0"/>
              <a:t> ?</a:t>
            </a:r>
            <a:r>
              <a:rPr lang="en-US" sz="1500" dirty="0" err="1" smtClean="0"/>
              <a:t>cpv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cpv</a:t>
            </a:r>
            <a:r>
              <a:rPr lang="en-US" sz="1500" dirty="0" smtClean="0"/>
              <a:t> </a:t>
            </a:r>
            <a:r>
              <a:rPr lang="en-US" sz="1500" dirty="0" err="1" smtClean="0"/>
              <a:t>elod:cpvGreekSubject</a:t>
            </a:r>
            <a:r>
              <a:rPr lang="en-US" sz="1500" dirty="0" smtClean="0"/>
              <a:t> ?</a:t>
            </a:r>
            <a:r>
              <a:rPr lang="en-US" sz="1500" dirty="0" err="1" smtClean="0"/>
              <a:t>cpvGreekSubject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} .</a:t>
            </a:r>
          </a:p>
          <a:p>
            <a:r>
              <a:rPr lang="en-US" sz="1500" dirty="0" smtClean="0"/>
              <a:t>FILTER(LANG(?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= "") .</a:t>
            </a:r>
          </a:p>
          <a:p>
            <a:r>
              <a:rPr lang="en-US" sz="1500" dirty="0" smtClean="0"/>
              <a:t>FILTER (?date &gt;= "2015-01-01T00:00:00Z"^^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FILTER (?date &lt; "2016-01-01T00:00:00Z"^^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}</a:t>
            </a:r>
          </a:p>
          <a:p>
            <a:r>
              <a:rPr lang="en-US" sz="1500" dirty="0" smtClean="0"/>
              <a:t>GROUP BY ?</a:t>
            </a:r>
            <a:r>
              <a:rPr lang="en-US" sz="1500" dirty="0" err="1" smtClean="0"/>
              <a:t>ada</a:t>
            </a:r>
            <a:r>
              <a:rPr lang="en-US" sz="1500" dirty="0" smtClean="0"/>
              <a:t> ?date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?amount ?subject ?</a:t>
            </a:r>
            <a:r>
              <a:rPr lang="en-US" sz="1500" dirty="0" err="1" smtClean="0"/>
              <a:t>cpvGreekSubject</a:t>
            </a:r>
            <a:endParaRPr lang="en-US" sz="1500" dirty="0" smtClean="0"/>
          </a:p>
          <a:p>
            <a:r>
              <a:rPr lang="en-US" sz="1500" dirty="0" smtClean="0"/>
              <a:t>HAVING (?amount &gt; 50000)</a:t>
            </a:r>
          </a:p>
          <a:p>
            <a:r>
              <a:rPr lang="en-US" sz="1500" dirty="0" smtClean="0"/>
              <a:t>ORDER BY DESC (?amount)</a:t>
            </a:r>
          </a:p>
          <a:p>
            <a:r>
              <a:rPr lang="en-US" sz="1500" dirty="0" smtClean="0"/>
              <a:t>LIMIT 100</a:t>
            </a:r>
            <a:endParaRPr lang="el-GR" sz="1500" dirty="0"/>
          </a:p>
        </p:txBody>
      </p:sp>
      <p:sp>
        <p:nvSpPr>
          <p:cNvPr id="17" name="16 - TextBox"/>
          <p:cNvSpPr txBox="1"/>
          <p:nvPr/>
        </p:nvSpPr>
        <p:spPr>
          <a:xfrm>
            <a:off x="3588985" y="2209800"/>
            <a:ext cx="159261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50" dirty="0" smtClean="0"/>
              <a:t>ΑΦΜ Αναδόχου</a:t>
            </a:r>
          </a:p>
          <a:p>
            <a:r>
              <a:rPr lang="el-GR" sz="1550" dirty="0" smtClean="0"/>
              <a:t>Όνομα Αναδόχου</a:t>
            </a:r>
            <a:endParaRPr lang="el-GR" sz="1550" dirty="0"/>
          </a:p>
        </p:txBody>
      </p:sp>
    </p:spTree>
    <p:extLst>
      <p:ext uri="{BB962C8B-B14F-4D97-AF65-F5344CB8AC3E}">
        <p14:creationId xmlns:p14="http://schemas.microsoft.com/office/powerpoint/2010/main" val="40645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57200" y="1546116"/>
            <a:ext cx="7084888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elod:seller</a:t>
            </a:r>
            <a:r>
              <a:rPr lang="en-US" sz="1500" dirty="0" smtClean="0"/>
              <a:t> ?seller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elod:amount</a:t>
            </a:r>
            <a:r>
              <a:rPr lang="en-US" sz="1500" dirty="0" smtClean="0"/>
              <a:t> ?ups .</a:t>
            </a:r>
          </a:p>
          <a:p>
            <a:r>
              <a:rPr lang="en-US" sz="1500" dirty="0" smtClean="0"/>
              <a:t>?ups </a:t>
            </a:r>
            <a:r>
              <a:rPr lang="en-US" sz="1500" dirty="0" err="1" smtClean="0"/>
              <a:t>gr:hasCurrencyValue</a:t>
            </a:r>
            <a:r>
              <a:rPr lang="en-US" sz="1500" dirty="0" smtClean="0"/>
              <a:t> ?amount .</a:t>
            </a:r>
          </a:p>
          <a:p>
            <a:r>
              <a:rPr lang="en-US" sz="1500" dirty="0" smtClean="0"/>
              <a:t>?seller </a:t>
            </a:r>
            <a:r>
              <a:rPr lang="en-US" sz="1500" dirty="0" err="1" smtClean="0"/>
              <a:t>gr:vatID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gr:legalName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OPTIONAL {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?</a:t>
            </a:r>
            <a:r>
              <a:rPr lang="en-US" sz="1500" dirty="0" err="1" smtClean="0">
                <a:solidFill>
                  <a:srgbClr val="0070C0"/>
                </a:solidFill>
              </a:rPr>
              <a:t>expenditureLine</a:t>
            </a:r>
            <a:r>
              <a:rPr lang="en-US" sz="1500" dirty="0" smtClean="0">
                <a:solidFill>
                  <a:srgbClr val="0070C0"/>
                </a:solidFill>
              </a:rPr>
              <a:t> </a:t>
            </a:r>
            <a:r>
              <a:rPr lang="en-US" sz="1500" dirty="0" err="1" smtClean="0">
                <a:solidFill>
                  <a:srgbClr val="0070C0"/>
                </a:solidFill>
              </a:rPr>
              <a:t>elod:hasCpv</a:t>
            </a:r>
            <a:r>
              <a:rPr lang="en-US" sz="1500" dirty="0" smtClean="0">
                <a:solidFill>
                  <a:srgbClr val="0070C0"/>
                </a:solidFill>
              </a:rPr>
              <a:t> ?</a:t>
            </a:r>
            <a:r>
              <a:rPr lang="en-US" sz="1500" dirty="0" err="1" smtClean="0">
                <a:solidFill>
                  <a:srgbClr val="0070C0"/>
                </a:solidFill>
              </a:rPr>
              <a:t>cpv</a:t>
            </a:r>
            <a:r>
              <a:rPr lang="en-US" sz="1500" dirty="0" smtClean="0">
                <a:solidFill>
                  <a:srgbClr val="0070C0"/>
                </a:solidFill>
              </a:rPr>
              <a:t> .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?</a:t>
            </a:r>
            <a:r>
              <a:rPr lang="en-US" sz="1500" dirty="0" err="1" smtClean="0">
                <a:solidFill>
                  <a:srgbClr val="0070C0"/>
                </a:solidFill>
              </a:rPr>
              <a:t>cpv</a:t>
            </a:r>
            <a:r>
              <a:rPr lang="en-US" sz="1500" dirty="0" smtClean="0">
                <a:solidFill>
                  <a:srgbClr val="0070C0"/>
                </a:solidFill>
              </a:rPr>
              <a:t> </a:t>
            </a:r>
            <a:r>
              <a:rPr lang="en-US" sz="1500" dirty="0" err="1" smtClean="0">
                <a:solidFill>
                  <a:srgbClr val="0070C0"/>
                </a:solidFill>
              </a:rPr>
              <a:t>elod:cpvGreekSubject</a:t>
            </a:r>
            <a:r>
              <a:rPr lang="en-US" sz="1500" dirty="0" smtClean="0">
                <a:solidFill>
                  <a:srgbClr val="0070C0"/>
                </a:solidFill>
              </a:rPr>
              <a:t> ?</a:t>
            </a:r>
            <a:r>
              <a:rPr lang="en-US" sz="1500" dirty="0" err="1" smtClean="0">
                <a:solidFill>
                  <a:srgbClr val="0070C0"/>
                </a:solidFill>
              </a:rPr>
              <a:t>cpvGreekSubject</a:t>
            </a:r>
            <a:r>
              <a:rPr lang="en-US" sz="1500" dirty="0" smtClean="0">
                <a:solidFill>
                  <a:srgbClr val="0070C0"/>
                </a:solidFill>
              </a:rPr>
              <a:t> .</a:t>
            </a:r>
          </a:p>
          <a:p>
            <a:r>
              <a:rPr lang="en-US" sz="1500" dirty="0" smtClean="0"/>
              <a:t>} .</a:t>
            </a:r>
          </a:p>
          <a:p>
            <a:r>
              <a:rPr lang="en-US" sz="1500" dirty="0" smtClean="0"/>
              <a:t>FILTER(LANG(?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= "") .</a:t>
            </a:r>
          </a:p>
          <a:p>
            <a:r>
              <a:rPr lang="en-US" sz="1500" dirty="0" smtClean="0"/>
              <a:t>FILTER (?date &gt;= "2015-01-01T00:00:00Z"^^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FILTER (?date &lt; "2016-01-01T00:00:00Z"^^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}</a:t>
            </a:r>
          </a:p>
          <a:p>
            <a:r>
              <a:rPr lang="en-US" sz="1500" dirty="0" smtClean="0"/>
              <a:t>GROUP BY ?</a:t>
            </a:r>
            <a:r>
              <a:rPr lang="en-US" sz="1500" dirty="0" err="1" smtClean="0"/>
              <a:t>ada</a:t>
            </a:r>
            <a:r>
              <a:rPr lang="en-US" sz="1500" dirty="0" smtClean="0"/>
              <a:t> ?date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?amount ?subject ?</a:t>
            </a:r>
            <a:r>
              <a:rPr lang="en-US" sz="1500" dirty="0" err="1" smtClean="0"/>
              <a:t>cpvGreekSubject</a:t>
            </a:r>
            <a:endParaRPr lang="en-US" sz="1500" dirty="0" smtClean="0"/>
          </a:p>
          <a:p>
            <a:r>
              <a:rPr lang="en-US" sz="1500" dirty="0" smtClean="0"/>
              <a:t>HAVING (?amount &gt; 50000)</a:t>
            </a:r>
          </a:p>
          <a:p>
            <a:r>
              <a:rPr lang="en-US" sz="1500" dirty="0" smtClean="0"/>
              <a:t>ORDER BY DESC (?amount)</a:t>
            </a:r>
          </a:p>
          <a:p>
            <a:r>
              <a:rPr lang="en-US" sz="1500" dirty="0" smtClean="0"/>
              <a:t>LIMIT 100</a:t>
            </a:r>
            <a:endParaRPr lang="el-GR" sz="1500" dirty="0"/>
          </a:p>
        </p:txBody>
      </p:sp>
      <p:sp>
        <p:nvSpPr>
          <p:cNvPr id="19" name="18 - TextBox"/>
          <p:cNvSpPr txBox="1"/>
          <p:nvPr/>
        </p:nvSpPr>
        <p:spPr>
          <a:xfrm>
            <a:off x="4153572" y="2895600"/>
            <a:ext cx="163762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50" dirty="0" smtClean="0"/>
              <a:t>Πληροφορίες </a:t>
            </a:r>
            <a:r>
              <a:rPr lang="en-US" sz="1550" dirty="0" smtClean="0"/>
              <a:t>CPV</a:t>
            </a:r>
            <a:endParaRPr lang="el-GR" sz="1550" dirty="0" smtClean="0"/>
          </a:p>
          <a:p>
            <a:r>
              <a:rPr lang="el-GR" sz="1550" dirty="0" smtClean="0"/>
              <a:t>Θέμα </a:t>
            </a:r>
            <a:r>
              <a:rPr lang="en-US" sz="1550" dirty="0" smtClean="0"/>
              <a:t>CPV</a:t>
            </a:r>
            <a:endParaRPr lang="el-GR" sz="1550" dirty="0"/>
          </a:p>
        </p:txBody>
      </p:sp>
    </p:spTree>
    <p:extLst>
      <p:ext uri="{BB962C8B-B14F-4D97-AF65-F5344CB8AC3E}">
        <p14:creationId xmlns:p14="http://schemas.microsoft.com/office/powerpoint/2010/main" val="40645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57200" y="1546116"/>
            <a:ext cx="7084888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elod:seller</a:t>
            </a:r>
            <a:r>
              <a:rPr lang="en-US" sz="1500" dirty="0" smtClean="0"/>
              <a:t> ?seller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elod:amount</a:t>
            </a:r>
            <a:r>
              <a:rPr lang="en-US" sz="1500" dirty="0" smtClean="0"/>
              <a:t> ?ups .</a:t>
            </a:r>
          </a:p>
          <a:p>
            <a:r>
              <a:rPr lang="en-US" sz="1500" dirty="0" smtClean="0"/>
              <a:t>?ups </a:t>
            </a:r>
            <a:r>
              <a:rPr lang="en-US" sz="1500" dirty="0" err="1" smtClean="0"/>
              <a:t>gr:hasCurrencyValue</a:t>
            </a:r>
            <a:r>
              <a:rPr lang="en-US" sz="1500" dirty="0" smtClean="0"/>
              <a:t> ?amount .</a:t>
            </a:r>
          </a:p>
          <a:p>
            <a:r>
              <a:rPr lang="en-US" sz="1500" dirty="0" smtClean="0"/>
              <a:t>?seller </a:t>
            </a:r>
            <a:r>
              <a:rPr lang="en-US" sz="1500" dirty="0" err="1" smtClean="0"/>
              <a:t>gr:vatID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gr:legalName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OPTIONAL {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elod:hasCpv</a:t>
            </a:r>
            <a:r>
              <a:rPr lang="en-US" sz="1500" dirty="0" smtClean="0"/>
              <a:t> ?</a:t>
            </a:r>
            <a:r>
              <a:rPr lang="en-US" sz="1500" dirty="0" err="1" smtClean="0"/>
              <a:t>cpv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cpv</a:t>
            </a:r>
            <a:r>
              <a:rPr lang="en-US" sz="1500" dirty="0" smtClean="0"/>
              <a:t> </a:t>
            </a:r>
            <a:r>
              <a:rPr lang="en-US" sz="1500" dirty="0" err="1" smtClean="0"/>
              <a:t>elod:cpvGreekSubject</a:t>
            </a:r>
            <a:r>
              <a:rPr lang="en-US" sz="1500" dirty="0" smtClean="0"/>
              <a:t> ?</a:t>
            </a:r>
            <a:r>
              <a:rPr lang="en-US" sz="1500" dirty="0" err="1" smtClean="0"/>
              <a:t>cpvGreekSubject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} .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FILTER(LANG(?</a:t>
            </a:r>
            <a:r>
              <a:rPr lang="en-US" sz="1500" dirty="0" err="1" smtClean="0">
                <a:solidFill>
                  <a:srgbClr val="0070C0"/>
                </a:solidFill>
              </a:rPr>
              <a:t>sellerLegalName</a:t>
            </a:r>
            <a:r>
              <a:rPr lang="en-US" sz="1500" dirty="0" smtClean="0">
                <a:solidFill>
                  <a:srgbClr val="0070C0"/>
                </a:solidFill>
              </a:rPr>
              <a:t>) = "") .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FILTER (?date &gt;= "2015-01-01T00:00:00Z"^^</a:t>
            </a:r>
            <a:r>
              <a:rPr lang="en-US" sz="1500" dirty="0" err="1" smtClean="0">
                <a:solidFill>
                  <a:srgbClr val="0070C0"/>
                </a:solidFill>
              </a:rPr>
              <a:t>xsd:dateTime</a:t>
            </a:r>
            <a:r>
              <a:rPr lang="en-US" sz="1500" dirty="0" smtClean="0">
                <a:solidFill>
                  <a:srgbClr val="0070C0"/>
                </a:solidFill>
              </a:rPr>
              <a:t>) .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FILTER (?date &lt; "2016-01-01T00:00:00Z"^^</a:t>
            </a:r>
            <a:r>
              <a:rPr lang="en-US" sz="1500" dirty="0" err="1" smtClean="0">
                <a:solidFill>
                  <a:srgbClr val="0070C0"/>
                </a:solidFill>
              </a:rPr>
              <a:t>xsd:dateTime</a:t>
            </a:r>
            <a:r>
              <a:rPr lang="en-US" sz="1500" dirty="0" smtClean="0">
                <a:solidFill>
                  <a:srgbClr val="0070C0"/>
                </a:solidFill>
              </a:rPr>
              <a:t>) </a:t>
            </a:r>
            <a:r>
              <a:rPr lang="en-US" sz="1500" dirty="0" smtClean="0"/>
              <a:t>.</a:t>
            </a:r>
          </a:p>
          <a:p>
            <a:r>
              <a:rPr lang="en-US" sz="1500" dirty="0" smtClean="0"/>
              <a:t>}</a:t>
            </a:r>
          </a:p>
          <a:p>
            <a:r>
              <a:rPr lang="en-US" sz="1500" dirty="0" smtClean="0"/>
              <a:t>GROUP BY ?</a:t>
            </a:r>
            <a:r>
              <a:rPr lang="en-US" sz="1500" dirty="0" err="1" smtClean="0"/>
              <a:t>ada</a:t>
            </a:r>
            <a:r>
              <a:rPr lang="en-US" sz="1500" dirty="0" smtClean="0"/>
              <a:t> ?date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?amount ?subject ?</a:t>
            </a:r>
            <a:r>
              <a:rPr lang="en-US" sz="1500" dirty="0" err="1" smtClean="0"/>
              <a:t>cpvGreekSubject</a:t>
            </a:r>
            <a:endParaRPr lang="en-US" sz="1500" dirty="0" smtClean="0"/>
          </a:p>
          <a:p>
            <a:r>
              <a:rPr lang="en-US" sz="1500" dirty="0" smtClean="0"/>
              <a:t>HAVING (?amount &gt; 50000)</a:t>
            </a:r>
          </a:p>
          <a:p>
            <a:r>
              <a:rPr lang="en-US" sz="1500" dirty="0" smtClean="0"/>
              <a:t>ORDER BY DESC (?amount)</a:t>
            </a:r>
          </a:p>
          <a:p>
            <a:r>
              <a:rPr lang="en-US" sz="1500" dirty="0" smtClean="0"/>
              <a:t>LIMIT 100</a:t>
            </a:r>
            <a:endParaRPr lang="el-GR" sz="1500" dirty="0"/>
          </a:p>
        </p:txBody>
      </p:sp>
      <p:sp>
        <p:nvSpPr>
          <p:cNvPr id="20" name="19 - TextBox"/>
          <p:cNvSpPr txBox="1"/>
          <p:nvPr/>
        </p:nvSpPr>
        <p:spPr>
          <a:xfrm>
            <a:off x="3505200" y="3581400"/>
            <a:ext cx="331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Ονόματα χωρίς δήλωση γλώσσας</a:t>
            </a:r>
          </a:p>
        </p:txBody>
      </p:sp>
      <p:sp>
        <p:nvSpPr>
          <p:cNvPr id="21" name="20 - TextBox"/>
          <p:cNvSpPr txBox="1"/>
          <p:nvPr/>
        </p:nvSpPr>
        <p:spPr>
          <a:xfrm>
            <a:off x="5257800" y="3962400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Εύρος </a:t>
            </a:r>
            <a:r>
              <a:rPr lang="el-GR" dirty="0" err="1" smtClean="0"/>
              <a:t>ημ</a:t>
            </a:r>
            <a:r>
              <a:rPr lang="el-GR" dirty="0" smtClean="0"/>
              <a:t>/</a:t>
            </a:r>
            <a:r>
              <a:rPr lang="el-GR" dirty="0" err="1" smtClean="0"/>
              <a:t>νίας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40645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57200" y="1546116"/>
            <a:ext cx="7084888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elod:seller</a:t>
            </a:r>
            <a:r>
              <a:rPr lang="en-US" sz="1500" dirty="0" smtClean="0"/>
              <a:t> ?seller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elod:amount</a:t>
            </a:r>
            <a:r>
              <a:rPr lang="en-US" sz="1500" dirty="0" smtClean="0"/>
              <a:t> ?ups .</a:t>
            </a:r>
          </a:p>
          <a:p>
            <a:r>
              <a:rPr lang="en-US" sz="1500" dirty="0" smtClean="0"/>
              <a:t>?ups </a:t>
            </a:r>
            <a:r>
              <a:rPr lang="en-US" sz="1500" dirty="0" err="1" smtClean="0"/>
              <a:t>gr:hasCurrencyValue</a:t>
            </a:r>
            <a:r>
              <a:rPr lang="en-US" sz="1500" dirty="0" smtClean="0"/>
              <a:t> ?amount .</a:t>
            </a:r>
          </a:p>
          <a:p>
            <a:r>
              <a:rPr lang="en-US" sz="1500" dirty="0" smtClean="0"/>
              <a:t>?seller </a:t>
            </a:r>
            <a:r>
              <a:rPr lang="en-US" sz="1500" dirty="0" err="1" smtClean="0"/>
              <a:t>gr:vatID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gr:legalName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OPTIONAL {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elod:hasCpv</a:t>
            </a:r>
            <a:r>
              <a:rPr lang="en-US" sz="1500" dirty="0" smtClean="0"/>
              <a:t> ?</a:t>
            </a:r>
            <a:r>
              <a:rPr lang="en-US" sz="1500" dirty="0" err="1" smtClean="0"/>
              <a:t>cpv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cpv</a:t>
            </a:r>
            <a:r>
              <a:rPr lang="en-US" sz="1500" dirty="0" smtClean="0"/>
              <a:t> </a:t>
            </a:r>
            <a:r>
              <a:rPr lang="en-US" sz="1500" dirty="0" err="1" smtClean="0"/>
              <a:t>elod:cpvGreekSubject</a:t>
            </a:r>
            <a:r>
              <a:rPr lang="en-US" sz="1500" dirty="0" smtClean="0"/>
              <a:t> ?</a:t>
            </a:r>
            <a:r>
              <a:rPr lang="en-US" sz="1500" dirty="0" err="1" smtClean="0"/>
              <a:t>cpvGreekSubject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} .</a:t>
            </a:r>
          </a:p>
          <a:p>
            <a:r>
              <a:rPr lang="en-US" sz="1500" dirty="0" smtClean="0"/>
              <a:t>FILTER(LANG(?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= "") .</a:t>
            </a:r>
          </a:p>
          <a:p>
            <a:r>
              <a:rPr lang="en-US" sz="1500" dirty="0" smtClean="0"/>
              <a:t>FILTER (?date &gt;= "2015-01-01T00:00:00Z"^^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FILTER (?date &lt; "2016-01-01T00:00:00Z"^^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}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GROUP BY ?</a:t>
            </a:r>
            <a:r>
              <a:rPr lang="en-US" sz="1500" dirty="0" err="1" smtClean="0">
                <a:solidFill>
                  <a:srgbClr val="0070C0"/>
                </a:solidFill>
              </a:rPr>
              <a:t>ada</a:t>
            </a:r>
            <a:r>
              <a:rPr lang="en-US" sz="1500" dirty="0" smtClean="0">
                <a:solidFill>
                  <a:srgbClr val="0070C0"/>
                </a:solidFill>
              </a:rPr>
              <a:t> ?date ?</a:t>
            </a:r>
            <a:r>
              <a:rPr lang="en-US" sz="1500" dirty="0" err="1" smtClean="0">
                <a:solidFill>
                  <a:srgbClr val="0070C0"/>
                </a:solidFill>
              </a:rPr>
              <a:t>sellerLegalName</a:t>
            </a:r>
            <a:r>
              <a:rPr lang="en-US" sz="1500" dirty="0" smtClean="0">
                <a:solidFill>
                  <a:srgbClr val="0070C0"/>
                </a:solidFill>
              </a:rPr>
              <a:t> ?</a:t>
            </a:r>
            <a:r>
              <a:rPr lang="en-US" sz="1500" dirty="0" err="1" smtClean="0">
                <a:solidFill>
                  <a:srgbClr val="0070C0"/>
                </a:solidFill>
              </a:rPr>
              <a:t>sellerAfm</a:t>
            </a:r>
            <a:r>
              <a:rPr lang="en-US" sz="1500" dirty="0" smtClean="0">
                <a:solidFill>
                  <a:srgbClr val="0070C0"/>
                </a:solidFill>
              </a:rPr>
              <a:t> ?amount ?subject ?</a:t>
            </a:r>
            <a:r>
              <a:rPr lang="en-US" sz="1500" dirty="0" err="1" smtClean="0">
                <a:solidFill>
                  <a:srgbClr val="0070C0"/>
                </a:solidFill>
              </a:rPr>
              <a:t>cpvGreekSubject</a:t>
            </a:r>
            <a:endParaRPr lang="en-US" sz="1500" dirty="0" smtClean="0">
              <a:solidFill>
                <a:srgbClr val="0070C0"/>
              </a:solidFill>
            </a:endParaRPr>
          </a:p>
          <a:p>
            <a:r>
              <a:rPr lang="en-US" sz="1500" dirty="0" smtClean="0"/>
              <a:t>HAVING (?amount &gt; 50000)</a:t>
            </a:r>
          </a:p>
          <a:p>
            <a:r>
              <a:rPr lang="en-US" sz="1500" dirty="0" smtClean="0"/>
              <a:t>ORDER BY DESC (?amount)</a:t>
            </a:r>
          </a:p>
          <a:p>
            <a:r>
              <a:rPr lang="en-US" sz="1500" dirty="0" smtClean="0"/>
              <a:t>LIMIT 100</a:t>
            </a:r>
            <a:endParaRPr lang="el-GR" sz="1500" dirty="0"/>
          </a:p>
        </p:txBody>
      </p:sp>
      <p:sp>
        <p:nvSpPr>
          <p:cNvPr id="22" name="21 - TextBox"/>
          <p:cNvSpPr txBox="1"/>
          <p:nvPr/>
        </p:nvSpPr>
        <p:spPr>
          <a:xfrm>
            <a:off x="7239000" y="4343400"/>
            <a:ext cx="199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Απαραίτητο λόγω</a:t>
            </a:r>
          </a:p>
          <a:p>
            <a:r>
              <a:rPr lang="el-GR" dirty="0" smtClean="0"/>
              <a:t>χρήσης του «</a:t>
            </a:r>
            <a:r>
              <a:rPr lang="en-US" dirty="0" smtClean="0"/>
              <a:t>MAX</a:t>
            </a:r>
            <a:r>
              <a:rPr lang="el-GR" dirty="0" smtClean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0645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57200" y="1546116"/>
            <a:ext cx="7084888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elod:seller</a:t>
            </a:r>
            <a:r>
              <a:rPr lang="en-US" sz="1500" dirty="0" smtClean="0"/>
              <a:t> ?seller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elod:amount</a:t>
            </a:r>
            <a:r>
              <a:rPr lang="en-US" sz="1500" dirty="0" smtClean="0"/>
              <a:t> ?ups .</a:t>
            </a:r>
          </a:p>
          <a:p>
            <a:r>
              <a:rPr lang="en-US" sz="1500" dirty="0" smtClean="0"/>
              <a:t>?ups </a:t>
            </a:r>
            <a:r>
              <a:rPr lang="en-US" sz="1500" dirty="0" err="1" smtClean="0"/>
              <a:t>gr:hasCurrencyValue</a:t>
            </a:r>
            <a:r>
              <a:rPr lang="en-US" sz="1500" dirty="0" smtClean="0"/>
              <a:t> ?amount .</a:t>
            </a:r>
          </a:p>
          <a:p>
            <a:r>
              <a:rPr lang="en-US" sz="1500" dirty="0" smtClean="0"/>
              <a:t>?seller </a:t>
            </a:r>
            <a:r>
              <a:rPr lang="en-US" sz="1500" dirty="0" err="1" smtClean="0"/>
              <a:t>gr:vatID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gr:legalName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OPTIONAL {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elod:hasCpv</a:t>
            </a:r>
            <a:r>
              <a:rPr lang="en-US" sz="1500" dirty="0" smtClean="0"/>
              <a:t> ?</a:t>
            </a:r>
            <a:r>
              <a:rPr lang="en-US" sz="1500" dirty="0" err="1" smtClean="0"/>
              <a:t>cpv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cpv</a:t>
            </a:r>
            <a:r>
              <a:rPr lang="en-US" sz="1500" dirty="0" smtClean="0"/>
              <a:t> </a:t>
            </a:r>
            <a:r>
              <a:rPr lang="en-US" sz="1500" dirty="0" err="1" smtClean="0"/>
              <a:t>elod:cpvGreekSubject</a:t>
            </a:r>
            <a:r>
              <a:rPr lang="en-US" sz="1500" dirty="0" smtClean="0"/>
              <a:t> ?</a:t>
            </a:r>
            <a:r>
              <a:rPr lang="en-US" sz="1500" dirty="0" err="1" smtClean="0"/>
              <a:t>cpvGreekSubject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} .</a:t>
            </a:r>
          </a:p>
          <a:p>
            <a:r>
              <a:rPr lang="en-US" sz="1500" dirty="0" smtClean="0"/>
              <a:t>FILTER(LANG(?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= "") .</a:t>
            </a:r>
          </a:p>
          <a:p>
            <a:r>
              <a:rPr lang="en-US" sz="1500" dirty="0" smtClean="0"/>
              <a:t>FILTER (?date &gt;= "2015-01-01T00:00:00Z"^^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FILTER (?date &lt; "2016-01-01T00:00:00Z"^^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}</a:t>
            </a:r>
          </a:p>
          <a:p>
            <a:r>
              <a:rPr lang="en-US" sz="1500" dirty="0" smtClean="0"/>
              <a:t>GROUP BY ?</a:t>
            </a:r>
            <a:r>
              <a:rPr lang="en-US" sz="1500" dirty="0" err="1" smtClean="0"/>
              <a:t>ada</a:t>
            </a:r>
            <a:r>
              <a:rPr lang="en-US" sz="1500" dirty="0" smtClean="0"/>
              <a:t> ?date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?amount ?subject ?</a:t>
            </a:r>
            <a:r>
              <a:rPr lang="en-US" sz="1500" dirty="0" err="1" smtClean="0"/>
              <a:t>cpvGreekSubject</a:t>
            </a:r>
            <a:endParaRPr lang="en-US" sz="1500" dirty="0" smtClean="0"/>
          </a:p>
          <a:p>
            <a:r>
              <a:rPr lang="en-US" sz="1500" dirty="0" smtClean="0">
                <a:solidFill>
                  <a:srgbClr val="0070C0"/>
                </a:solidFill>
              </a:rPr>
              <a:t>HAVING (?amount &gt; 50000)</a:t>
            </a:r>
          </a:p>
          <a:p>
            <a:r>
              <a:rPr lang="en-US" sz="1500" dirty="0" smtClean="0"/>
              <a:t>ORDER BY DESC (?amount)</a:t>
            </a:r>
          </a:p>
          <a:p>
            <a:r>
              <a:rPr lang="en-US" sz="1500" dirty="0" smtClean="0"/>
              <a:t>LIMIT 100</a:t>
            </a:r>
            <a:endParaRPr lang="el-GR" sz="1500" dirty="0"/>
          </a:p>
        </p:txBody>
      </p:sp>
      <p:sp>
        <p:nvSpPr>
          <p:cNvPr id="23" name="22 - TextBox"/>
          <p:cNvSpPr txBox="1"/>
          <p:nvPr/>
        </p:nvSpPr>
        <p:spPr>
          <a:xfrm>
            <a:off x="2667000" y="4724400"/>
            <a:ext cx="21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Φιλτράρισμα Ποσών</a:t>
            </a:r>
          </a:p>
        </p:txBody>
      </p:sp>
    </p:spTree>
    <p:extLst>
      <p:ext uri="{BB962C8B-B14F-4D97-AF65-F5344CB8AC3E}">
        <p14:creationId xmlns:p14="http://schemas.microsoft.com/office/powerpoint/2010/main" val="40645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57200" y="1546116"/>
            <a:ext cx="7084888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elod:seller</a:t>
            </a:r>
            <a:r>
              <a:rPr lang="en-US" sz="1500" dirty="0" smtClean="0"/>
              <a:t> ?seller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elod:amount</a:t>
            </a:r>
            <a:r>
              <a:rPr lang="en-US" sz="1500" dirty="0" smtClean="0"/>
              <a:t> ?ups .</a:t>
            </a:r>
          </a:p>
          <a:p>
            <a:r>
              <a:rPr lang="en-US" sz="1500" dirty="0" smtClean="0"/>
              <a:t>?ups </a:t>
            </a:r>
            <a:r>
              <a:rPr lang="en-US" sz="1500" dirty="0" err="1" smtClean="0"/>
              <a:t>gr:hasCurrencyValue</a:t>
            </a:r>
            <a:r>
              <a:rPr lang="en-US" sz="1500" dirty="0" smtClean="0"/>
              <a:t> ?amount .</a:t>
            </a:r>
          </a:p>
          <a:p>
            <a:r>
              <a:rPr lang="en-US" sz="1500" dirty="0" smtClean="0"/>
              <a:t>?seller </a:t>
            </a:r>
            <a:r>
              <a:rPr lang="en-US" sz="1500" dirty="0" err="1" smtClean="0"/>
              <a:t>gr:vatID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gr:legalName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OPTIONAL {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elod:hasCpv</a:t>
            </a:r>
            <a:r>
              <a:rPr lang="en-US" sz="1500" dirty="0" smtClean="0"/>
              <a:t> ?</a:t>
            </a:r>
            <a:r>
              <a:rPr lang="en-US" sz="1500" dirty="0" err="1" smtClean="0"/>
              <a:t>cpv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cpv</a:t>
            </a:r>
            <a:r>
              <a:rPr lang="en-US" sz="1500" dirty="0" smtClean="0"/>
              <a:t> </a:t>
            </a:r>
            <a:r>
              <a:rPr lang="en-US" sz="1500" dirty="0" err="1" smtClean="0"/>
              <a:t>elod:cpvGreekSubject</a:t>
            </a:r>
            <a:r>
              <a:rPr lang="en-US" sz="1500" dirty="0" smtClean="0"/>
              <a:t> ?</a:t>
            </a:r>
            <a:r>
              <a:rPr lang="en-US" sz="1500" dirty="0" err="1" smtClean="0"/>
              <a:t>cpvGreekSubject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} .</a:t>
            </a:r>
          </a:p>
          <a:p>
            <a:r>
              <a:rPr lang="en-US" sz="1500" dirty="0" smtClean="0"/>
              <a:t>FILTER(LANG(?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= "") .</a:t>
            </a:r>
          </a:p>
          <a:p>
            <a:r>
              <a:rPr lang="en-US" sz="1500" dirty="0" smtClean="0"/>
              <a:t>FILTER (?date &gt;= "2015-01-01T00:00:00Z"^^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FILTER (?date &lt; "2016-01-01T00:00:00Z"^^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}</a:t>
            </a:r>
          </a:p>
          <a:p>
            <a:r>
              <a:rPr lang="en-US" sz="1500" dirty="0" smtClean="0"/>
              <a:t>GROUP BY ?</a:t>
            </a:r>
            <a:r>
              <a:rPr lang="en-US" sz="1500" dirty="0" err="1" smtClean="0"/>
              <a:t>ada</a:t>
            </a:r>
            <a:r>
              <a:rPr lang="en-US" sz="1500" dirty="0" smtClean="0"/>
              <a:t> ?date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?amount ?subject ?</a:t>
            </a:r>
            <a:r>
              <a:rPr lang="en-US" sz="1500" dirty="0" err="1" smtClean="0"/>
              <a:t>cpvGreekSubject</a:t>
            </a:r>
            <a:endParaRPr lang="en-US" sz="1500" dirty="0" smtClean="0"/>
          </a:p>
          <a:p>
            <a:r>
              <a:rPr lang="en-US" sz="1500" dirty="0" smtClean="0"/>
              <a:t>HAVING (?amount &gt; 50000)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ORDER BY DESC (?amount)</a:t>
            </a:r>
          </a:p>
          <a:p>
            <a:r>
              <a:rPr lang="en-US" sz="1500" dirty="0" smtClean="0"/>
              <a:t>LIMIT 100</a:t>
            </a:r>
            <a:endParaRPr lang="el-GR" sz="1500" dirty="0"/>
          </a:p>
        </p:txBody>
      </p:sp>
      <p:sp>
        <p:nvSpPr>
          <p:cNvPr id="8" name="7 - TextBox"/>
          <p:cNvSpPr txBox="1"/>
          <p:nvPr/>
        </p:nvSpPr>
        <p:spPr>
          <a:xfrm>
            <a:off x="2667000" y="4953000"/>
            <a:ext cx="332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Φθίνουσα κατάταξη κατά  ποσών</a:t>
            </a:r>
          </a:p>
        </p:txBody>
      </p:sp>
    </p:spTree>
    <p:extLst>
      <p:ext uri="{BB962C8B-B14F-4D97-AF65-F5344CB8AC3E}">
        <p14:creationId xmlns:p14="http://schemas.microsoft.com/office/powerpoint/2010/main" val="40645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6 - TextBox"/>
          <p:cNvSpPr txBox="1"/>
          <p:nvPr/>
        </p:nvSpPr>
        <p:spPr>
          <a:xfrm>
            <a:off x="457200" y="1546116"/>
            <a:ext cx="7084888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elod:seller</a:t>
            </a:r>
            <a:r>
              <a:rPr lang="en-US" sz="1500" dirty="0" smtClean="0"/>
              <a:t> ?seller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elod:amount</a:t>
            </a:r>
            <a:r>
              <a:rPr lang="en-US" sz="1500" dirty="0" smtClean="0"/>
              <a:t> ?ups .</a:t>
            </a:r>
          </a:p>
          <a:p>
            <a:r>
              <a:rPr lang="en-US" sz="1500" dirty="0" smtClean="0"/>
              <a:t>?ups </a:t>
            </a:r>
            <a:r>
              <a:rPr lang="en-US" sz="1500" dirty="0" err="1" smtClean="0"/>
              <a:t>gr:hasCurrencyValue</a:t>
            </a:r>
            <a:r>
              <a:rPr lang="en-US" sz="1500" dirty="0" smtClean="0"/>
              <a:t> ?amount .</a:t>
            </a:r>
          </a:p>
          <a:p>
            <a:r>
              <a:rPr lang="en-US" sz="1500" dirty="0" smtClean="0"/>
              <a:t>?seller </a:t>
            </a:r>
            <a:r>
              <a:rPr lang="en-US" sz="1500" dirty="0" err="1" smtClean="0"/>
              <a:t>gr:vatID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;</a:t>
            </a:r>
          </a:p>
          <a:p>
            <a:r>
              <a:rPr lang="en-US" sz="1500" dirty="0" smtClean="0"/>
              <a:t>            </a:t>
            </a:r>
            <a:r>
              <a:rPr lang="en-US" sz="1500" dirty="0" err="1" smtClean="0"/>
              <a:t>gr:legalName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OPTIONAL {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expenditureLine</a:t>
            </a:r>
            <a:r>
              <a:rPr lang="en-US" sz="1500" dirty="0" smtClean="0"/>
              <a:t> </a:t>
            </a:r>
            <a:r>
              <a:rPr lang="en-US" sz="1500" dirty="0" err="1" smtClean="0"/>
              <a:t>elod:hasCpv</a:t>
            </a:r>
            <a:r>
              <a:rPr lang="en-US" sz="1500" dirty="0" smtClean="0"/>
              <a:t> ?</a:t>
            </a:r>
            <a:r>
              <a:rPr lang="en-US" sz="1500" dirty="0" err="1" smtClean="0"/>
              <a:t>cpv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?</a:t>
            </a:r>
            <a:r>
              <a:rPr lang="en-US" sz="1500" dirty="0" err="1" smtClean="0"/>
              <a:t>cpv</a:t>
            </a:r>
            <a:r>
              <a:rPr lang="en-US" sz="1500" dirty="0" smtClean="0"/>
              <a:t> </a:t>
            </a:r>
            <a:r>
              <a:rPr lang="en-US" sz="1500" dirty="0" err="1" smtClean="0"/>
              <a:t>elod:cpvGreekSubject</a:t>
            </a:r>
            <a:r>
              <a:rPr lang="en-US" sz="1500" dirty="0" smtClean="0"/>
              <a:t> ?</a:t>
            </a:r>
            <a:r>
              <a:rPr lang="en-US" sz="1500" dirty="0" err="1" smtClean="0"/>
              <a:t>cpvGreekSubject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} .</a:t>
            </a:r>
          </a:p>
          <a:p>
            <a:r>
              <a:rPr lang="en-US" sz="1500" dirty="0" smtClean="0"/>
              <a:t>FILTER(LANG(?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) = "") .</a:t>
            </a:r>
          </a:p>
          <a:p>
            <a:r>
              <a:rPr lang="en-US" sz="1500" dirty="0" smtClean="0"/>
              <a:t>FILTER (?date &gt;= "2015-01-01T00:00:00Z"^^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FILTER (?date &lt; "2016-01-01T00:00:00Z"^^</a:t>
            </a:r>
            <a:r>
              <a:rPr lang="en-US" sz="1500" dirty="0" err="1" smtClean="0"/>
              <a:t>xsd:dateTime</a:t>
            </a:r>
            <a:r>
              <a:rPr lang="en-US" sz="1500" dirty="0" smtClean="0"/>
              <a:t>) .</a:t>
            </a:r>
          </a:p>
          <a:p>
            <a:r>
              <a:rPr lang="en-US" sz="1500" dirty="0" smtClean="0"/>
              <a:t>}</a:t>
            </a:r>
          </a:p>
          <a:p>
            <a:r>
              <a:rPr lang="en-US" sz="1500" dirty="0" smtClean="0"/>
              <a:t>GROUP BY ?</a:t>
            </a:r>
            <a:r>
              <a:rPr lang="en-US" sz="1500" dirty="0" err="1" smtClean="0"/>
              <a:t>ada</a:t>
            </a:r>
            <a:r>
              <a:rPr lang="en-US" sz="1500" dirty="0" smtClean="0"/>
              <a:t> ?date ?</a:t>
            </a:r>
            <a:r>
              <a:rPr lang="en-US" sz="1500" dirty="0" err="1" smtClean="0"/>
              <a:t>sellerLegalName</a:t>
            </a:r>
            <a:r>
              <a:rPr lang="en-US" sz="1500" dirty="0" smtClean="0"/>
              <a:t> ?</a:t>
            </a:r>
            <a:r>
              <a:rPr lang="en-US" sz="1500" dirty="0" err="1" smtClean="0"/>
              <a:t>sellerAfm</a:t>
            </a:r>
            <a:r>
              <a:rPr lang="en-US" sz="1500" dirty="0" smtClean="0"/>
              <a:t> ?amount ?subject ?</a:t>
            </a:r>
            <a:r>
              <a:rPr lang="en-US" sz="1500" dirty="0" err="1" smtClean="0"/>
              <a:t>cpvGreekSubject</a:t>
            </a:r>
            <a:endParaRPr lang="en-US" sz="1500" dirty="0" smtClean="0"/>
          </a:p>
          <a:p>
            <a:r>
              <a:rPr lang="en-US" sz="1500" dirty="0" smtClean="0"/>
              <a:t>HAVING (?amount &gt; 50000)</a:t>
            </a:r>
          </a:p>
          <a:p>
            <a:r>
              <a:rPr lang="en-US" sz="1500" dirty="0" smtClean="0"/>
              <a:t>ORDER BY DESC (?amount)</a:t>
            </a:r>
          </a:p>
          <a:p>
            <a:r>
              <a:rPr lang="en-US" sz="1500" dirty="0" smtClean="0">
                <a:solidFill>
                  <a:srgbClr val="0070C0"/>
                </a:solidFill>
              </a:rPr>
              <a:t>LIMIT 100</a:t>
            </a:r>
            <a:endParaRPr lang="el-GR" sz="1500" dirty="0">
              <a:solidFill>
                <a:srgbClr val="0070C0"/>
              </a:solidFill>
            </a:endParaRPr>
          </a:p>
        </p:txBody>
      </p:sp>
      <p:sp>
        <p:nvSpPr>
          <p:cNvPr id="8" name="7 - TextBox"/>
          <p:cNvSpPr txBox="1"/>
          <p:nvPr/>
        </p:nvSpPr>
        <p:spPr>
          <a:xfrm>
            <a:off x="1373796" y="5181600"/>
            <a:ext cx="487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Περιορισμός πλήθους δεδομένων προς εμφάνιση</a:t>
            </a:r>
          </a:p>
        </p:txBody>
      </p:sp>
    </p:spTree>
    <p:extLst>
      <p:ext uri="{BB962C8B-B14F-4D97-AF65-F5344CB8AC3E}">
        <p14:creationId xmlns:p14="http://schemas.microsoft.com/office/powerpoint/2010/main" val="40645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pic>
        <p:nvPicPr>
          <p:cNvPr id="2050" name="Picture 2" descr="C:\Users\Makis\Desktop\resul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" y="1259400"/>
            <a:ext cx="8974924" cy="460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535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5486400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PREFIX </a:t>
            </a:r>
            <a:r>
              <a:rPr lang="en-US" sz="1600" dirty="0" err="1" smtClean="0">
                <a:solidFill>
                  <a:prstClr val="black"/>
                </a:solidFill>
              </a:rPr>
              <a:t>elod</a:t>
            </a:r>
            <a:r>
              <a:rPr lang="en-US" sz="1600" dirty="0" smtClean="0">
                <a:solidFill>
                  <a:prstClr val="black"/>
                </a:solidFill>
              </a:rPr>
              <a:t>: &lt;http://linkedeconomy.org/ontology#&gt;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PREFIX pc: &lt;http://purl.org/procurement/public-contracts#&gt;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SELECT DISTINCT ?seller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FROM &lt;http://linkedeconomy.org/DiavgeiaII/2015&gt;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FROM &lt;http://linkedeconomy.org/EprocurementProper&gt;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FROM &lt;http://linkedeconomy.org/Subsidies&gt;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WHERE {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#</a:t>
            </a:r>
            <a:r>
              <a:rPr lang="en-US" sz="1600" dirty="0" err="1" smtClean="0">
                <a:solidFill>
                  <a:prstClr val="black"/>
                </a:solidFill>
              </a:rPr>
              <a:t>Diavgeia</a:t>
            </a:r>
            <a:endParaRPr lang="en-US" sz="16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?</a:t>
            </a:r>
            <a:r>
              <a:rPr lang="en-US" sz="1600" dirty="0" err="1" smtClean="0">
                <a:solidFill>
                  <a:prstClr val="black"/>
                </a:solidFill>
              </a:rPr>
              <a:t>expAppr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</a:rPr>
              <a:t>elod:hasExpenditureLine</a:t>
            </a:r>
            <a:r>
              <a:rPr lang="en-US" sz="1600" dirty="0" smtClean="0">
                <a:solidFill>
                  <a:prstClr val="black"/>
                </a:solidFill>
              </a:rPr>
              <a:t> ?</a:t>
            </a:r>
            <a:r>
              <a:rPr lang="en-US" sz="1600" dirty="0" err="1" smtClean="0">
                <a:solidFill>
                  <a:prstClr val="black"/>
                </a:solidFill>
              </a:rPr>
              <a:t>expLineExpAppr</a:t>
            </a:r>
            <a:r>
              <a:rPr lang="en-US" sz="1600" dirty="0" smtClean="0">
                <a:solidFill>
                  <a:prstClr val="black"/>
                </a:solidFill>
              </a:rPr>
              <a:t> 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         </a:t>
            </a:r>
            <a:r>
              <a:rPr lang="en-US" sz="1600" dirty="0" err="1" smtClean="0">
                <a:solidFill>
                  <a:prstClr val="black"/>
                </a:solidFill>
              </a:rPr>
              <a:t>rdf:type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</a:rPr>
              <a:t>elod:ExpenseApprovalItem</a:t>
            </a:r>
            <a:r>
              <a:rPr lang="en-US" sz="1600" dirty="0" smtClean="0">
                <a:solidFill>
                  <a:prstClr val="black"/>
                </a:solidFill>
              </a:rPr>
              <a:t> 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?</a:t>
            </a:r>
            <a:r>
              <a:rPr lang="en-US" sz="1600" dirty="0" err="1" smtClean="0">
                <a:solidFill>
                  <a:prstClr val="black"/>
                </a:solidFill>
              </a:rPr>
              <a:t>expLineExpAppr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</a:rPr>
              <a:t>elod:seller</a:t>
            </a:r>
            <a:r>
              <a:rPr lang="en-US" sz="1600" dirty="0" smtClean="0">
                <a:solidFill>
                  <a:prstClr val="black"/>
                </a:solidFill>
              </a:rPr>
              <a:t> ?seller 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#KHMDHS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?</a:t>
            </a:r>
            <a:r>
              <a:rPr lang="en-US" sz="1600" dirty="0" err="1" smtClean="0">
                <a:solidFill>
                  <a:prstClr val="black"/>
                </a:solidFill>
              </a:rPr>
              <a:t>cntr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</a:rPr>
              <a:t>elod:seller</a:t>
            </a:r>
            <a:r>
              <a:rPr lang="en-US" sz="1600" dirty="0" smtClean="0">
                <a:solidFill>
                  <a:prstClr val="black"/>
                </a:solidFill>
              </a:rPr>
              <a:t> ?seller 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      </a:t>
            </a:r>
            <a:r>
              <a:rPr lang="en-US" sz="1600" dirty="0" err="1" smtClean="0">
                <a:solidFill>
                  <a:prstClr val="black"/>
                </a:solidFill>
              </a:rPr>
              <a:t>rdf:type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</a:rPr>
              <a:t>pc:Contract</a:t>
            </a:r>
            <a:r>
              <a:rPr lang="en-US" sz="1600" dirty="0" smtClean="0">
                <a:solidFill>
                  <a:prstClr val="black"/>
                </a:solidFill>
              </a:rPr>
              <a:t> 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#ESPA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?subsidy </a:t>
            </a:r>
            <a:r>
              <a:rPr lang="en-US" sz="1600" dirty="0" err="1" smtClean="0">
                <a:solidFill>
                  <a:prstClr val="black"/>
                </a:solidFill>
              </a:rPr>
              <a:t>elod:beneficiary</a:t>
            </a:r>
            <a:r>
              <a:rPr lang="en-US" sz="1600" dirty="0" smtClean="0">
                <a:solidFill>
                  <a:prstClr val="black"/>
                </a:solidFill>
              </a:rPr>
              <a:t> ?seller 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         </a:t>
            </a:r>
            <a:r>
              <a:rPr lang="en-US" sz="1600" dirty="0" err="1" smtClean="0">
                <a:solidFill>
                  <a:prstClr val="black"/>
                </a:solidFill>
              </a:rPr>
              <a:t>rdf:type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</a:rPr>
              <a:t>elod:Subsidy</a:t>
            </a:r>
            <a:r>
              <a:rPr lang="en-US" sz="1600" dirty="0" smtClean="0">
                <a:solidFill>
                  <a:prstClr val="black"/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}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prstClr val="black"/>
                </a:solidFill>
              </a:rPr>
              <a:t>LIMIT 10</a:t>
            </a:r>
            <a:endParaRPr lang="el-GR" sz="1600" dirty="0"/>
          </a:p>
        </p:txBody>
      </p:sp>
      <p:sp>
        <p:nvSpPr>
          <p:cNvPr id="4" name="Rectangle 3"/>
          <p:cNvSpPr/>
          <p:nvPr/>
        </p:nvSpPr>
        <p:spPr>
          <a:xfrm>
            <a:off x="4648200" y="6059269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6" name="5 - Δεξιό άγκιστρο"/>
          <p:cNvSpPr/>
          <p:nvPr/>
        </p:nvSpPr>
        <p:spPr>
          <a:xfrm>
            <a:off x="4873752" y="3429000"/>
            <a:ext cx="231648" cy="1066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6 - Δεξιό άγκιστρο"/>
          <p:cNvSpPr/>
          <p:nvPr/>
        </p:nvSpPr>
        <p:spPr>
          <a:xfrm>
            <a:off x="2514600" y="4572000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7 - Δεξιό άγκιστρο"/>
          <p:cNvSpPr/>
          <p:nvPr/>
        </p:nvSpPr>
        <p:spPr>
          <a:xfrm>
            <a:off x="3200400" y="5486400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8 - TextBox"/>
          <p:cNvSpPr txBox="1"/>
          <p:nvPr/>
        </p:nvSpPr>
        <p:spPr>
          <a:xfrm>
            <a:off x="5181600" y="3810000"/>
            <a:ext cx="200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Ανάδοχο Διαύγειας</a:t>
            </a:r>
            <a:endParaRPr lang="el-GR" dirty="0"/>
          </a:p>
        </p:txBody>
      </p:sp>
      <p:sp>
        <p:nvSpPr>
          <p:cNvPr id="10" name="9 - TextBox"/>
          <p:cNvSpPr txBox="1"/>
          <p:nvPr/>
        </p:nvSpPr>
        <p:spPr>
          <a:xfrm>
            <a:off x="2743200" y="4800600"/>
            <a:ext cx="190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Ανάδοχο ΚΗΜΔΗΣ</a:t>
            </a:r>
            <a:endParaRPr lang="el-GR" dirty="0"/>
          </a:p>
        </p:txBody>
      </p:sp>
      <p:sp>
        <p:nvSpPr>
          <p:cNvPr id="11" name="10 - TextBox"/>
          <p:cNvSpPr txBox="1"/>
          <p:nvPr/>
        </p:nvSpPr>
        <p:spPr>
          <a:xfrm>
            <a:off x="3429000" y="5715000"/>
            <a:ext cx="168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Δικαιούχο ΕΣΠΑ</a:t>
            </a:r>
            <a:endParaRPr lang="el-GR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57200" y="122238"/>
            <a:ext cx="8229600" cy="1020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 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674673"/>
            <a:ext cx="8229600" cy="2616101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l-GR" dirty="0" err="1" smtClean="0"/>
              <a:t>Επέστρεψέ</a:t>
            </a:r>
            <a:r>
              <a:rPr lang="el-GR" dirty="0" smtClean="0"/>
              <a:t> μου: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πλήθος αποφάσεων τύπου «ΕΓΚΡΙΣΗ ΔΑΠΑΝΗΣ» (Β.2.1) της Διαύγεια,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πλήθος πράξεων τύπου «ΣΥΜΒΟΛΑΙΟΥ» του ΚΗΜΔΗΣ,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πλήθος επιδοτήσεων ΕΣΠΑ, και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όνομα μιας επιχείρησης</a:t>
            </a:r>
          </a:p>
          <a:p>
            <a:pPr marL="273050" indent="-190500">
              <a:buFont typeface="Arial" pitchFamily="34" charset="0"/>
              <a:buChar char="•"/>
            </a:pPr>
            <a:endParaRPr lang="el-GR" sz="1000" dirty="0" smtClean="0"/>
          </a:p>
          <a:p>
            <a:r>
              <a:rPr lang="el-GR" dirty="0" smtClean="0"/>
              <a:t>η οποία: </a:t>
            </a:r>
          </a:p>
          <a:p>
            <a:endParaRPr lang="el-GR" sz="1000" dirty="0" smtClean="0"/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είναι Ανάδοχος, και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έχει συγκεκριμένο ΑΦΜ.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pic>
        <p:nvPicPr>
          <p:cNvPr id="5" name="Picture 6" descr="diavgei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780768"/>
            <a:ext cx="1937197" cy="735201"/>
          </a:xfrm>
          <a:prstGeom prst="rect">
            <a:avLst/>
          </a:prstGeom>
        </p:spPr>
      </p:pic>
      <p:pic>
        <p:nvPicPr>
          <p:cNvPr id="7" name="Picture 14" descr="esp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6361777" y="4628368"/>
            <a:ext cx="1791623" cy="934232"/>
          </a:xfrm>
          <a:prstGeom prst="rect">
            <a:avLst/>
          </a:prstGeom>
        </p:spPr>
      </p:pic>
      <p:pic>
        <p:nvPicPr>
          <p:cNvPr id="8" name="Picture 2" descr="C:\Users\Makis\Desktop\promitheus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034" y="4854568"/>
            <a:ext cx="3657766" cy="61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78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5486400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PREFIX </a:t>
            </a:r>
            <a:r>
              <a:rPr lang="en-US" sz="1400" dirty="0" err="1" smtClean="0">
                <a:solidFill>
                  <a:prstClr val="black"/>
                </a:solidFill>
              </a:rPr>
              <a:t>gr</a:t>
            </a:r>
            <a:r>
              <a:rPr lang="en-US" sz="1400" dirty="0" smtClean="0">
                <a:solidFill>
                  <a:prstClr val="black"/>
                </a:solidFill>
              </a:rPr>
              <a:t>: &lt;http://purl.org/goodrelations/v1#&gt;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PREFIX </a:t>
            </a:r>
            <a:r>
              <a:rPr lang="en-US" sz="1400" dirty="0" err="1" smtClean="0">
                <a:solidFill>
                  <a:prstClr val="black"/>
                </a:solidFill>
              </a:rPr>
              <a:t>elod</a:t>
            </a:r>
            <a:r>
              <a:rPr lang="en-US" sz="1400" dirty="0" smtClean="0">
                <a:solidFill>
                  <a:prstClr val="black"/>
                </a:solidFill>
              </a:rPr>
              <a:t>: &lt;http://linkedeconomy.org/ontology#&gt;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PREFIX pc: &lt;http://purl.org/procurement/public-contracts#&gt;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6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SELECT ?name (COUNT(DISTINCT(?</a:t>
            </a:r>
            <a:r>
              <a:rPr lang="en-US" sz="1400" dirty="0" err="1" smtClean="0">
                <a:solidFill>
                  <a:prstClr val="black"/>
                </a:solidFill>
              </a:rPr>
              <a:t>expAppr</a:t>
            </a:r>
            <a:r>
              <a:rPr lang="en-US" sz="1400" dirty="0" smtClean="0">
                <a:solidFill>
                  <a:prstClr val="black"/>
                </a:solidFill>
              </a:rPr>
              <a:t>)) AS ?</a:t>
            </a:r>
            <a:r>
              <a:rPr lang="en-US" sz="1400" dirty="0" err="1" smtClean="0">
                <a:solidFill>
                  <a:prstClr val="black"/>
                </a:solidFill>
              </a:rPr>
              <a:t>expApprDiavgeia</a:t>
            </a:r>
            <a:r>
              <a:rPr lang="en-US" sz="1400" dirty="0" smtClean="0">
                <a:solidFill>
                  <a:prstClr val="black"/>
                </a:solidFill>
              </a:rPr>
              <a:t>) (COUNT(DISTINCT(?</a:t>
            </a:r>
            <a:r>
              <a:rPr lang="en-US" sz="1400" dirty="0" err="1" smtClean="0">
                <a:solidFill>
                  <a:prstClr val="black"/>
                </a:solidFill>
              </a:rPr>
              <a:t>cntr</a:t>
            </a:r>
            <a:r>
              <a:rPr lang="en-US" sz="1400" dirty="0" smtClean="0">
                <a:solidFill>
                  <a:prstClr val="black"/>
                </a:solidFill>
              </a:rPr>
              <a:t>)) AS ?</a:t>
            </a:r>
            <a:r>
              <a:rPr lang="en-US" sz="1400" dirty="0" err="1" smtClean="0">
                <a:solidFill>
                  <a:prstClr val="black"/>
                </a:solidFill>
              </a:rPr>
              <a:t>cntrKhmdhs</a:t>
            </a:r>
            <a:r>
              <a:rPr lang="en-US" sz="1400" dirty="0" smtClean="0">
                <a:solidFill>
                  <a:prstClr val="black"/>
                </a:solidFill>
              </a:rPr>
              <a:t>) (COUNT(DISTINCT(?subsidy)) AS ?</a:t>
            </a:r>
            <a:r>
              <a:rPr lang="en-US" sz="1400" dirty="0" err="1" smtClean="0">
                <a:solidFill>
                  <a:prstClr val="black"/>
                </a:solidFill>
              </a:rPr>
              <a:t>subsidyEspa</a:t>
            </a:r>
            <a:r>
              <a:rPr lang="en-US" sz="1400" dirty="0" smtClean="0">
                <a:solidFill>
                  <a:prstClr val="black"/>
                </a:solidFill>
              </a:rPr>
              <a:t>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&lt;http://linkedeconomy.org/DiavgeiaII/2015&gt;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&lt;http://linkedeconomy.org/Organizations&gt;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&lt;http://linkedeconomy.org/EprocurementProper&gt;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&lt;http://linkedeconomy.org/Subsidies&gt;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WHERE {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#</a:t>
            </a:r>
            <a:r>
              <a:rPr lang="en-US" sz="1400" dirty="0" err="1" smtClean="0">
                <a:solidFill>
                  <a:prstClr val="black"/>
                </a:solidFill>
              </a:rPr>
              <a:t>Diavgeia</a:t>
            </a:r>
            <a:endParaRPr lang="en-US" sz="14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</a:t>
            </a:r>
            <a:r>
              <a:rPr lang="en-US" sz="1400" dirty="0" err="1" smtClean="0">
                <a:solidFill>
                  <a:prstClr val="black"/>
                </a:solidFill>
              </a:rPr>
              <a:t>expAppr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elod:hasExpenditureLine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expLineExpAppr</a:t>
            </a:r>
            <a:r>
              <a:rPr lang="en-US" sz="1400" dirty="0" smtClean="0">
                <a:solidFill>
                  <a:prstClr val="black"/>
                </a:solidFill>
              </a:rPr>
              <a:t> 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         </a:t>
            </a:r>
            <a:r>
              <a:rPr lang="en-US" sz="1400" dirty="0" err="1" smtClean="0">
                <a:solidFill>
                  <a:prstClr val="black"/>
                </a:solidFill>
              </a:rPr>
              <a:t>rdf:type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elod:ExpenseApprovalItem</a:t>
            </a:r>
            <a:r>
              <a:rPr lang="en-US" sz="1400" dirty="0" smtClean="0">
                <a:solidFill>
                  <a:prstClr val="black"/>
                </a:solidFill>
              </a:rPr>
              <a:t> 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</a:t>
            </a:r>
            <a:r>
              <a:rPr lang="en-US" sz="1400" dirty="0" err="1" smtClean="0">
                <a:solidFill>
                  <a:prstClr val="black"/>
                </a:solidFill>
              </a:rPr>
              <a:t>expLineExpAppr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elod:seller</a:t>
            </a:r>
            <a:r>
              <a:rPr lang="en-US" sz="1400" dirty="0" smtClean="0">
                <a:solidFill>
                  <a:prstClr val="black"/>
                </a:solidFill>
              </a:rPr>
              <a:t> &lt;http://linkedeconomy.org/resource/Organization/800332672&gt; 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8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#KHMDHS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</a:t>
            </a:r>
            <a:r>
              <a:rPr lang="en-US" sz="1400" dirty="0" err="1" smtClean="0">
                <a:solidFill>
                  <a:prstClr val="black"/>
                </a:solidFill>
              </a:rPr>
              <a:t>cntr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elod:seller</a:t>
            </a:r>
            <a:r>
              <a:rPr lang="en-US" sz="1400" dirty="0" smtClean="0">
                <a:solidFill>
                  <a:prstClr val="black"/>
                </a:solidFill>
              </a:rPr>
              <a:t> &lt;http://linkedeconomy.org/resource/Organization/800332672&gt; 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      </a:t>
            </a:r>
            <a:r>
              <a:rPr lang="en-US" sz="1400" dirty="0" err="1" smtClean="0">
                <a:solidFill>
                  <a:prstClr val="black"/>
                </a:solidFill>
              </a:rPr>
              <a:t>rdf:type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pc:Contract</a:t>
            </a:r>
            <a:r>
              <a:rPr lang="en-US" sz="1400" dirty="0" smtClean="0">
                <a:solidFill>
                  <a:prstClr val="black"/>
                </a:solidFill>
              </a:rPr>
              <a:t> 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8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#ESPA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?subsidy </a:t>
            </a:r>
            <a:r>
              <a:rPr lang="en-US" sz="1400" dirty="0" err="1" smtClean="0">
                <a:solidFill>
                  <a:prstClr val="black"/>
                </a:solidFill>
              </a:rPr>
              <a:t>elod:beneficiary</a:t>
            </a:r>
            <a:r>
              <a:rPr lang="en-US" sz="1400" dirty="0" smtClean="0">
                <a:solidFill>
                  <a:prstClr val="black"/>
                </a:solidFill>
              </a:rPr>
              <a:t> &lt;http://linkedeconomy.org/resource/Organization/800332672&gt; 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         </a:t>
            </a:r>
            <a:r>
              <a:rPr lang="en-US" sz="1400" dirty="0" err="1" smtClean="0">
                <a:solidFill>
                  <a:prstClr val="black"/>
                </a:solidFill>
              </a:rPr>
              <a:t>rdf:type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elod:Subsidy</a:t>
            </a:r>
            <a:r>
              <a:rPr lang="en-US" sz="1400" dirty="0" smtClean="0">
                <a:solidFill>
                  <a:prstClr val="black"/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8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#Name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&lt;http://linkedeconomy.org/resource/Organization/800332672&gt; </a:t>
            </a:r>
            <a:r>
              <a:rPr lang="en-US" sz="1400" dirty="0" err="1" smtClean="0">
                <a:solidFill>
                  <a:prstClr val="black"/>
                </a:solidFill>
              </a:rPr>
              <a:t>gr:legalName</a:t>
            </a:r>
            <a:r>
              <a:rPr lang="en-US" sz="1400" dirty="0" smtClean="0">
                <a:solidFill>
                  <a:prstClr val="black"/>
                </a:solidFill>
              </a:rPr>
              <a:t> ?name 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}</a:t>
            </a:r>
            <a:endParaRPr lang="el-GR" sz="1400" dirty="0"/>
          </a:p>
        </p:txBody>
      </p:sp>
      <p:sp>
        <p:nvSpPr>
          <p:cNvPr id="4" name="Rectangle 3"/>
          <p:cNvSpPr/>
          <p:nvPr/>
        </p:nvSpPr>
        <p:spPr>
          <a:xfrm>
            <a:off x="4648200" y="3200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457200" y="122238"/>
            <a:ext cx="8229600" cy="1020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 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674673"/>
            <a:ext cx="8229600" cy="3016210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l-GR" dirty="0" err="1" smtClean="0"/>
              <a:t>Επέστρεψέ</a:t>
            </a:r>
            <a:r>
              <a:rPr lang="el-GR" dirty="0" smtClean="0"/>
              <a:t> μου: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όνομα του προϊόντος,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την ελάχιστη τιμή του,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τη μέγιστη τιμή του,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τη μέση τιμή του,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την ποσοστιαία διαφορά μέγιστης και ελάχιστης τιμής,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/>
              <a:t>τ</a:t>
            </a:r>
            <a:r>
              <a:rPr lang="el-GR" dirty="0" smtClean="0"/>
              <a:t>α καταστήματα της μέγιστης και ελάχιστης τιμής, και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την ημ/νια τιμοληψίας της μέγιστης και ελάχιστης τιμής</a:t>
            </a:r>
            <a:r>
              <a:rPr lang="el-GR" sz="1000" dirty="0" smtClean="0"/>
              <a:t>.</a:t>
            </a:r>
          </a:p>
          <a:p>
            <a:pPr marL="82550"/>
            <a:endParaRPr lang="el-GR" sz="1000" dirty="0"/>
          </a:p>
          <a:p>
            <a:pPr marL="82550"/>
            <a:r>
              <a:rPr lang="el-GR" dirty="0"/>
              <a:t>τ</a:t>
            </a:r>
            <a:r>
              <a:rPr lang="el-GR" dirty="0" smtClean="0"/>
              <a:t>ο οποίο:</a:t>
            </a:r>
            <a:endParaRPr lang="el-GR" dirty="0"/>
          </a:p>
          <a:p>
            <a:pPr marL="368300" indent="-285750">
              <a:buFont typeface="Arial" panose="020B0604020202020204" pitchFamily="34" charset="0"/>
              <a:buChar char="•"/>
            </a:pPr>
            <a:r>
              <a:rPr lang="el-GR" dirty="0"/>
              <a:t>έ</a:t>
            </a:r>
            <a:r>
              <a:rPr lang="el-GR" dirty="0" smtClean="0"/>
              <a:t>χει το μεγαλύτερο ποσοστό διαφοράς μέγιστης και ελάχιστης τιμής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pic>
        <p:nvPicPr>
          <p:cNvPr id="5" name="Picture 12" descr="eprice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3352800" y="4952999"/>
            <a:ext cx="1905000" cy="94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5486400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PREFIX </a:t>
            </a:r>
            <a:r>
              <a:rPr lang="en-US" sz="1400" dirty="0" err="1" smtClean="0">
                <a:solidFill>
                  <a:prstClr val="black"/>
                </a:solidFill>
              </a:rPr>
              <a:t>gr</a:t>
            </a:r>
            <a:r>
              <a:rPr lang="en-US" sz="1400" dirty="0" smtClean="0">
                <a:solidFill>
                  <a:prstClr val="black"/>
                </a:solidFill>
              </a:rPr>
              <a:t>: &lt;http://purl.org/goodrelations/v1#&gt;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PREFIX </a:t>
            </a:r>
            <a:r>
              <a:rPr lang="en-US" sz="1400" dirty="0" err="1" smtClean="0">
                <a:solidFill>
                  <a:prstClr val="black"/>
                </a:solidFill>
              </a:rPr>
              <a:t>elod</a:t>
            </a:r>
            <a:r>
              <a:rPr lang="en-US" sz="1400" dirty="0" smtClean="0">
                <a:solidFill>
                  <a:prstClr val="black"/>
                </a:solidFill>
              </a:rPr>
              <a:t>: &lt;http://linkedeconomy.org/ontology#&gt;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PREFIX pc: &lt;http://purl.org/procurement/public-contracts#&gt;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6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SELECT</a:t>
            </a:r>
            <a:r>
              <a:rPr lang="el-GR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smtClean="0">
                <a:solidFill>
                  <a:prstClr val="black"/>
                </a:solidFill>
              </a:rPr>
              <a:t>DISTINCT ?name ?</a:t>
            </a:r>
            <a:r>
              <a:rPr lang="en-US" sz="1400" dirty="0" err="1" smtClean="0">
                <a:solidFill>
                  <a:prstClr val="black"/>
                </a:solidFill>
              </a:rPr>
              <a:t>minPrice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maxPrice</a:t>
            </a:r>
            <a:r>
              <a:rPr lang="el-GR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smtClean="0">
                <a:solidFill>
                  <a:prstClr val="black"/>
                </a:solidFill>
              </a:rPr>
              <a:t>?average (</a:t>
            </a:r>
            <a:r>
              <a:rPr lang="en-US" sz="1400" dirty="0" err="1" smtClean="0">
                <a:solidFill>
                  <a:prstClr val="black"/>
                </a:solidFill>
              </a:rPr>
              <a:t>xsd:decimal</a:t>
            </a:r>
            <a:r>
              <a:rPr lang="en-US" sz="1400" dirty="0" smtClean="0">
                <a:solidFill>
                  <a:prstClr val="black"/>
                </a:solidFill>
              </a:rPr>
              <a:t>(?</a:t>
            </a:r>
            <a:r>
              <a:rPr lang="en-US" sz="1400" dirty="0" err="1" smtClean="0">
                <a:solidFill>
                  <a:prstClr val="black"/>
                </a:solidFill>
              </a:rPr>
              <a:t>var</a:t>
            </a:r>
            <a:r>
              <a:rPr lang="en-US" sz="1400" dirty="0" smtClean="0">
                <a:solidFill>
                  <a:prstClr val="black"/>
                </a:solidFill>
              </a:rPr>
              <a:t>) AS ?variation) ?</a:t>
            </a:r>
            <a:r>
              <a:rPr lang="en-US" sz="1400" dirty="0" err="1" smtClean="0">
                <a:solidFill>
                  <a:prstClr val="black"/>
                </a:solidFill>
              </a:rPr>
              <a:t>nameLocMin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nameLocMax</a:t>
            </a:r>
            <a:r>
              <a:rPr lang="en-US" sz="1400" dirty="0" smtClean="0">
                <a:solidFill>
                  <a:prstClr val="black"/>
                </a:solidFill>
              </a:rPr>
              <a:t> (</a:t>
            </a:r>
            <a:r>
              <a:rPr lang="en-US" sz="1400" dirty="0" err="1" smtClean="0">
                <a:solidFill>
                  <a:prstClr val="black"/>
                </a:solidFill>
              </a:rPr>
              <a:t>str</a:t>
            </a:r>
            <a:r>
              <a:rPr lang="en-US" sz="1400" dirty="0" smtClean="0">
                <a:solidFill>
                  <a:prstClr val="black"/>
                </a:solidFill>
              </a:rPr>
              <a:t>(?</a:t>
            </a:r>
            <a:r>
              <a:rPr lang="en-US" sz="1400" dirty="0" err="1" smtClean="0">
                <a:solidFill>
                  <a:prstClr val="black"/>
                </a:solidFill>
              </a:rPr>
              <a:t>dateMin</a:t>
            </a:r>
            <a:r>
              <a:rPr lang="en-US" sz="1400" dirty="0" smtClean="0">
                <a:solidFill>
                  <a:prstClr val="black"/>
                </a:solidFill>
              </a:rPr>
              <a:t>) AS ?</a:t>
            </a:r>
            <a:r>
              <a:rPr lang="en-US" sz="1400" dirty="0" err="1" smtClean="0">
                <a:solidFill>
                  <a:prstClr val="black"/>
                </a:solidFill>
              </a:rPr>
              <a:t>dMin</a:t>
            </a:r>
            <a:r>
              <a:rPr lang="en-US" sz="1400" dirty="0" smtClean="0">
                <a:solidFill>
                  <a:prstClr val="black"/>
                </a:solidFill>
              </a:rPr>
              <a:t>) (</a:t>
            </a:r>
            <a:r>
              <a:rPr lang="en-US" sz="1400" dirty="0" err="1" smtClean="0">
                <a:solidFill>
                  <a:prstClr val="black"/>
                </a:solidFill>
              </a:rPr>
              <a:t>str</a:t>
            </a:r>
            <a:r>
              <a:rPr lang="en-US" sz="1400" dirty="0" smtClean="0">
                <a:solidFill>
                  <a:prstClr val="black"/>
                </a:solidFill>
              </a:rPr>
              <a:t>(?</a:t>
            </a:r>
            <a:r>
              <a:rPr lang="en-US" sz="1400" dirty="0" err="1" smtClean="0">
                <a:solidFill>
                  <a:prstClr val="black"/>
                </a:solidFill>
              </a:rPr>
              <a:t>dateMax</a:t>
            </a:r>
            <a:r>
              <a:rPr lang="en-US" sz="1400" dirty="0" smtClean="0">
                <a:solidFill>
                  <a:prstClr val="black"/>
                </a:solidFill>
              </a:rPr>
              <a:t>) AS ?</a:t>
            </a:r>
            <a:r>
              <a:rPr lang="en-US" sz="1400" dirty="0" err="1" smtClean="0">
                <a:solidFill>
                  <a:prstClr val="black"/>
                </a:solidFill>
              </a:rPr>
              <a:t>dMax</a:t>
            </a:r>
            <a:r>
              <a:rPr lang="en-US" sz="1400" dirty="0" smtClean="0">
                <a:solidFill>
                  <a:prstClr val="black"/>
                </a:solidFill>
              </a:rPr>
              <a:t>)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&lt;http://linkedeconomy.org/epricesAPI&gt;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&lt;http://linkedeconomy.org/epricesStats/Products&gt; </a:t>
            </a:r>
            <a:endParaRPr lang="el-GR" sz="14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&lt;http://linkedeconomy.org/epricesStats&gt;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&lt;http://linkedeconomy.org/epricesStats/offer&gt;  </a:t>
            </a:r>
          </a:p>
          <a:p>
            <a:pPr marL="0" lvl="0" indent="0">
              <a:spcBef>
                <a:spcPts val="0"/>
              </a:spcBef>
              <a:buNone/>
            </a:pPr>
            <a:endParaRPr lang="el-GR" sz="6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WHERE { </a:t>
            </a:r>
            <a:endParaRPr lang="el-GR" sz="14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?offer </a:t>
            </a:r>
            <a:r>
              <a:rPr lang="en-US" sz="1400" dirty="0" err="1" smtClean="0">
                <a:solidFill>
                  <a:prstClr val="black"/>
                </a:solidFill>
              </a:rPr>
              <a:t>gr:includesObject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obj</a:t>
            </a:r>
            <a:r>
              <a:rPr lang="en-US" sz="1400" dirty="0" smtClean="0">
                <a:solidFill>
                  <a:prstClr val="black"/>
                </a:solidFill>
              </a:rPr>
              <a:t> 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</a:t>
            </a:r>
            <a:r>
              <a:rPr lang="en-US" sz="1400" dirty="0" err="1" smtClean="0">
                <a:solidFill>
                  <a:prstClr val="black"/>
                </a:solidFill>
              </a:rPr>
              <a:t>obj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gr:typeOfGood</a:t>
            </a:r>
            <a:r>
              <a:rPr lang="en-US" sz="1400" dirty="0" smtClean="0">
                <a:solidFill>
                  <a:prstClr val="black"/>
                </a:solidFill>
              </a:rPr>
              <a:t> ?product . </a:t>
            </a:r>
            <a:endParaRPr lang="el-GR" sz="14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?product </a:t>
            </a:r>
            <a:r>
              <a:rPr lang="en-US" sz="1400" dirty="0" err="1" smtClean="0">
                <a:solidFill>
                  <a:prstClr val="black"/>
                </a:solidFill>
              </a:rPr>
              <a:t>gr:description</a:t>
            </a:r>
            <a:r>
              <a:rPr lang="en-US" sz="1400" dirty="0" smtClean="0">
                <a:solidFill>
                  <a:prstClr val="black"/>
                </a:solidFill>
              </a:rPr>
              <a:t> ?name.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?stat </a:t>
            </a:r>
            <a:r>
              <a:rPr lang="en-US" sz="1400" dirty="0" err="1" smtClean="0">
                <a:solidFill>
                  <a:prstClr val="black"/>
                </a:solidFill>
              </a:rPr>
              <a:t>elod:isStatisticOf</a:t>
            </a:r>
            <a:r>
              <a:rPr lang="en-US" sz="1400" dirty="0" smtClean="0">
                <a:solidFill>
                  <a:prstClr val="black"/>
                </a:solidFill>
              </a:rPr>
              <a:t> ?product ;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l-GR" sz="1400" dirty="0" smtClean="0">
                <a:solidFill>
                  <a:prstClr val="black"/>
                </a:solidFill>
              </a:rPr>
              <a:t>           </a:t>
            </a:r>
            <a:r>
              <a:rPr lang="en-US" sz="1400" dirty="0" err="1" smtClean="0">
                <a:solidFill>
                  <a:prstClr val="black"/>
                </a:solidFill>
              </a:rPr>
              <a:t>elod:hasMinAmountPerUnit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minPrice</a:t>
            </a:r>
            <a:r>
              <a:rPr lang="en-US" sz="1400" dirty="0" smtClean="0">
                <a:solidFill>
                  <a:prstClr val="black"/>
                </a:solidFill>
              </a:rPr>
              <a:t> ;</a:t>
            </a:r>
            <a:r>
              <a:rPr lang="el-GR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elod:hasMaxAmountPerUnit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maxPrice</a:t>
            </a:r>
            <a:r>
              <a:rPr lang="en-US" sz="1400" dirty="0" smtClean="0">
                <a:solidFill>
                  <a:prstClr val="black"/>
                </a:solidFill>
              </a:rPr>
              <a:t> ;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l-GR" sz="1400" dirty="0" smtClean="0">
                <a:solidFill>
                  <a:prstClr val="black"/>
                </a:solidFill>
              </a:rPr>
              <a:t>           </a:t>
            </a:r>
            <a:r>
              <a:rPr lang="en-US" sz="1400" dirty="0" err="1" smtClean="0">
                <a:solidFill>
                  <a:prstClr val="black"/>
                </a:solidFill>
              </a:rPr>
              <a:t>elod:averagePerUnit</a:t>
            </a:r>
            <a:r>
              <a:rPr lang="en-US" sz="1400" dirty="0" smtClean="0">
                <a:solidFill>
                  <a:prstClr val="black"/>
                </a:solidFill>
              </a:rPr>
              <a:t> ?average ; </a:t>
            </a:r>
            <a:endParaRPr lang="el-GR" sz="14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l-GR" sz="1400" dirty="0" smtClean="0">
                <a:solidFill>
                  <a:prstClr val="black"/>
                </a:solidFill>
              </a:rPr>
              <a:t>           </a:t>
            </a:r>
            <a:r>
              <a:rPr lang="en-US" sz="1400" dirty="0" err="1" smtClean="0">
                <a:solidFill>
                  <a:prstClr val="black"/>
                </a:solidFill>
              </a:rPr>
              <a:t>elod:priceVariation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var</a:t>
            </a:r>
            <a:r>
              <a:rPr lang="en-US" sz="1400" dirty="0" smtClean="0">
                <a:solidFill>
                  <a:prstClr val="black"/>
                </a:solidFill>
              </a:rPr>
              <a:t> ; </a:t>
            </a:r>
            <a:endParaRPr lang="el-GR" sz="14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l-GR" sz="1400" dirty="0" smtClean="0">
                <a:solidFill>
                  <a:prstClr val="black"/>
                </a:solidFill>
              </a:rPr>
              <a:t>           </a:t>
            </a:r>
            <a:r>
              <a:rPr lang="en-US" sz="1400" dirty="0" err="1" smtClean="0">
                <a:solidFill>
                  <a:prstClr val="black"/>
                </a:solidFill>
              </a:rPr>
              <a:t>elod:minPriceLocation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locMin</a:t>
            </a:r>
            <a:r>
              <a:rPr lang="en-US" sz="1400" dirty="0" smtClean="0">
                <a:solidFill>
                  <a:prstClr val="black"/>
                </a:solidFill>
              </a:rPr>
              <a:t> ; </a:t>
            </a:r>
            <a:r>
              <a:rPr lang="en-US" sz="1400" dirty="0" err="1" smtClean="0">
                <a:solidFill>
                  <a:prstClr val="black"/>
                </a:solidFill>
              </a:rPr>
              <a:t>elod:maxPriceLocation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locMax</a:t>
            </a:r>
            <a:r>
              <a:rPr lang="en-US" sz="1400" dirty="0" smtClean="0">
                <a:solidFill>
                  <a:prstClr val="black"/>
                </a:solidFill>
              </a:rPr>
              <a:t> 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l-GR" sz="1400" dirty="0" smtClean="0">
                <a:solidFill>
                  <a:prstClr val="black"/>
                </a:solidFill>
              </a:rPr>
              <a:t>           </a:t>
            </a:r>
            <a:r>
              <a:rPr lang="en-US" sz="1400" dirty="0" err="1" smtClean="0">
                <a:solidFill>
                  <a:prstClr val="black"/>
                </a:solidFill>
              </a:rPr>
              <a:t>elod:lastUpdatedMinPrice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dateMin</a:t>
            </a:r>
            <a:r>
              <a:rPr lang="en-US" sz="1400" dirty="0" smtClean="0">
                <a:solidFill>
                  <a:prstClr val="black"/>
                </a:solidFill>
              </a:rPr>
              <a:t> ; </a:t>
            </a:r>
            <a:r>
              <a:rPr lang="en-US" sz="1400" dirty="0" err="1" smtClean="0">
                <a:solidFill>
                  <a:prstClr val="black"/>
                </a:solidFill>
              </a:rPr>
              <a:t>elod:lastUpdatedMaxPrice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dateMax</a:t>
            </a:r>
            <a:r>
              <a:rPr lang="en-US" sz="1400" dirty="0" smtClean="0">
                <a:solidFill>
                  <a:prstClr val="black"/>
                </a:solidFill>
              </a:rPr>
              <a:t>  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</a:t>
            </a:r>
            <a:r>
              <a:rPr lang="en-US" sz="1400" dirty="0" err="1" smtClean="0">
                <a:solidFill>
                  <a:prstClr val="black"/>
                </a:solidFill>
              </a:rPr>
              <a:t>locMin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gr:name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nameLocMin</a:t>
            </a:r>
            <a:r>
              <a:rPr lang="en-US" sz="1400" dirty="0" smtClean="0">
                <a:solidFill>
                  <a:prstClr val="black"/>
                </a:solidFill>
              </a:rPr>
              <a:t> . </a:t>
            </a:r>
            <a:endParaRPr lang="el-GR" sz="14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</a:t>
            </a:r>
            <a:r>
              <a:rPr lang="en-US" sz="1400" dirty="0" err="1" smtClean="0">
                <a:solidFill>
                  <a:prstClr val="black"/>
                </a:solidFill>
              </a:rPr>
              <a:t>locMax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gr:name</a:t>
            </a:r>
            <a:r>
              <a:rPr lang="en-US" sz="1400" dirty="0" smtClean="0">
                <a:solidFill>
                  <a:prstClr val="black"/>
                </a:solidFill>
              </a:rPr>
              <a:t> ?</a:t>
            </a:r>
            <a:r>
              <a:rPr lang="en-US" sz="1400" dirty="0" err="1" smtClean="0">
                <a:solidFill>
                  <a:prstClr val="black"/>
                </a:solidFill>
              </a:rPr>
              <a:t>nameLocMax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} </a:t>
            </a:r>
            <a:endParaRPr lang="el-GR" sz="14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ORDER BY DESC (?variation) </a:t>
            </a:r>
            <a:endParaRPr lang="el-GR" sz="14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LIMIT 1</a:t>
            </a:r>
            <a:endParaRPr lang="el-GR" sz="1400" dirty="0"/>
          </a:p>
        </p:txBody>
      </p:sp>
      <p:sp>
        <p:nvSpPr>
          <p:cNvPr id="4" name="Rectangle 3"/>
          <p:cNvSpPr/>
          <p:nvPr/>
        </p:nvSpPr>
        <p:spPr>
          <a:xfrm>
            <a:off x="4572000" y="3316069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457200" y="122238"/>
            <a:ext cx="8229600" cy="1020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 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674673"/>
            <a:ext cx="8229600" cy="2893100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l-GR" dirty="0" err="1" smtClean="0"/>
              <a:t>Επέστρεψέ</a:t>
            </a:r>
            <a:r>
              <a:rPr lang="el-GR" dirty="0" smtClean="0"/>
              <a:t> μου: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πλήθος επιδοτήσεων ΕΣΠΑ,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πλήθος πράξεων τύπου «ΣΥΜΒΟΛΑΙΟΥ» του ΚΗΜΔΗΣ,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πλήθος των </a:t>
            </a:r>
            <a:r>
              <a:rPr lang="el-GR" dirty="0" err="1" smtClean="0"/>
              <a:t>τιμοληψιών</a:t>
            </a:r>
            <a:r>
              <a:rPr lang="el-GR" dirty="0" smtClean="0"/>
              <a:t> προϊόντων από το </a:t>
            </a:r>
            <a:r>
              <a:rPr lang="en-US" dirty="0" smtClean="0"/>
              <a:t>E-prices</a:t>
            </a:r>
            <a:r>
              <a:rPr lang="el-GR" dirty="0" smtClean="0"/>
              <a:t>, και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το όνομα μιας επιχείρησης</a:t>
            </a:r>
          </a:p>
          <a:p>
            <a:pPr marL="273050" indent="-190500">
              <a:buFont typeface="Arial" pitchFamily="34" charset="0"/>
              <a:buChar char="•"/>
            </a:pPr>
            <a:endParaRPr lang="el-GR" sz="1000" dirty="0" smtClean="0"/>
          </a:p>
          <a:p>
            <a:r>
              <a:rPr lang="el-GR" dirty="0" smtClean="0"/>
              <a:t>η οποία: </a:t>
            </a:r>
          </a:p>
          <a:p>
            <a:endParaRPr lang="el-GR" sz="1000" dirty="0" smtClean="0"/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είναι Ανάδοχος, </a:t>
            </a:r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έχει συγκεκριμένο ΑΦΜ</a:t>
            </a:r>
            <a:r>
              <a:rPr lang="en-US" dirty="0" smtClean="0"/>
              <a:t>,</a:t>
            </a:r>
            <a:r>
              <a:rPr lang="el-GR" dirty="0" smtClean="0"/>
              <a:t> και </a:t>
            </a:r>
            <a:endParaRPr lang="en-US" dirty="0" smtClean="0"/>
          </a:p>
          <a:p>
            <a:pPr marL="273050" indent="-190500">
              <a:buFont typeface="Arial" pitchFamily="34" charset="0"/>
              <a:buChar char="•"/>
            </a:pPr>
            <a:r>
              <a:rPr lang="el-GR" dirty="0" smtClean="0"/>
              <a:t>προσφέρει προϊόντα.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5867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pic>
        <p:nvPicPr>
          <p:cNvPr id="7" name="Picture 14" descr="espa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914400" y="4780768"/>
            <a:ext cx="1791623" cy="934232"/>
          </a:xfrm>
          <a:prstGeom prst="rect">
            <a:avLst/>
          </a:prstGeom>
        </p:spPr>
      </p:pic>
      <p:pic>
        <p:nvPicPr>
          <p:cNvPr id="8" name="Picture 2" descr="C:\Users\Makis\Desktop\promitheus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6834" y="5006968"/>
            <a:ext cx="3657766" cy="612000"/>
          </a:xfrm>
          <a:prstGeom prst="rect">
            <a:avLst/>
          </a:prstGeom>
          <a:noFill/>
        </p:spPr>
      </p:pic>
      <p:pic>
        <p:nvPicPr>
          <p:cNvPr id="10" name="Picture 12" descr="eprices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6322192" y="4876800"/>
            <a:ext cx="1755008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5486400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PREFIX </a:t>
            </a:r>
            <a:r>
              <a:rPr lang="en-US" sz="1400" dirty="0" err="1" smtClean="0">
                <a:solidFill>
                  <a:prstClr val="black"/>
                </a:solidFill>
              </a:rPr>
              <a:t>gr</a:t>
            </a:r>
            <a:r>
              <a:rPr lang="en-US" sz="1400" dirty="0" smtClean="0">
                <a:solidFill>
                  <a:prstClr val="black"/>
                </a:solidFill>
              </a:rPr>
              <a:t>: &lt;http://purl.org/goodrelations/v1#&gt;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PREFIX </a:t>
            </a:r>
            <a:r>
              <a:rPr lang="en-US" sz="1400" dirty="0" err="1" smtClean="0">
                <a:solidFill>
                  <a:prstClr val="black"/>
                </a:solidFill>
              </a:rPr>
              <a:t>elod</a:t>
            </a:r>
            <a:r>
              <a:rPr lang="en-US" sz="1400" dirty="0" smtClean="0">
                <a:solidFill>
                  <a:prstClr val="black"/>
                </a:solidFill>
              </a:rPr>
              <a:t>: &lt;http://linkedeconomy.org/ontology#&gt;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PREFIX pc: &lt;http://purl.org/procurement/public-contracts#&gt;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6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SELECT</a:t>
            </a:r>
            <a:r>
              <a:rPr lang="el-GR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smtClean="0">
                <a:solidFill>
                  <a:prstClr val="black"/>
                </a:solidFill>
              </a:rPr>
              <a:t>?name (COUNT(DISTINCT ?offer) AS ?offering) (COUNT(DISTINCT(?</a:t>
            </a:r>
            <a:r>
              <a:rPr lang="en-US" sz="1400" dirty="0" err="1" smtClean="0">
                <a:solidFill>
                  <a:prstClr val="black"/>
                </a:solidFill>
              </a:rPr>
              <a:t>cntr</a:t>
            </a:r>
            <a:r>
              <a:rPr lang="en-US" sz="1400" dirty="0" smtClean="0">
                <a:solidFill>
                  <a:prstClr val="black"/>
                </a:solidFill>
              </a:rPr>
              <a:t>)) AS ?</a:t>
            </a:r>
            <a:r>
              <a:rPr lang="en-US" sz="1400" dirty="0" err="1" smtClean="0">
                <a:solidFill>
                  <a:prstClr val="black"/>
                </a:solidFill>
              </a:rPr>
              <a:t>cntrKhmdhs</a:t>
            </a:r>
            <a:r>
              <a:rPr lang="en-US" sz="1400" dirty="0" smtClean="0">
                <a:solidFill>
                  <a:prstClr val="black"/>
                </a:solidFill>
              </a:rPr>
              <a:t>) </a:t>
            </a:r>
            <a:r>
              <a:rPr lang="el-GR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smtClean="0">
                <a:solidFill>
                  <a:prstClr val="black"/>
                </a:solidFill>
              </a:rPr>
              <a:t>(COUNT(DISTINCT(?subsidy)) AS ?</a:t>
            </a:r>
            <a:r>
              <a:rPr lang="en-US" sz="1400" dirty="0" err="1" smtClean="0">
                <a:solidFill>
                  <a:prstClr val="black"/>
                </a:solidFill>
              </a:rPr>
              <a:t>subsidyEspa</a:t>
            </a:r>
            <a:r>
              <a:rPr lang="en-US" sz="1400" dirty="0" smtClean="0">
                <a:solidFill>
                  <a:prstClr val="black"/>
                </a:solidFill>
              </a:rPr>
              <a:t>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&lt;http://linkedeconomy.org/Organizations&gt;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&lt;http://linkedeconomy.org/EprocurementProper&gt;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&lt;http://linkedeconomy.org/Subsidies&gt;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FROM &lt;http://linkedeconomy.org/epricesAPI&gt;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WHERE</a:t>
            </a:r>
            <a:r>
              <a:rPr lang="el-GR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smtClean="0">
                <a:solidFill>
                  <a:prstClr val="black"/>
                </a:solidFill>
              </a:rPr>
              <a:t>{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#ESPA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?subsidy </a:t>
            </a:r>
            <a:r>
              <a:rPr lang="en-US" sz="1400" dirty="0" err="1" smtClean="0">
                <a:solidFill>
                  <a:prstClr val="black"/>
                </a:solidFill>
              </a:rPr>
              <a:t>elod:beneficiary</a:t>
            </a:r>
            <a:r>
              <a:rPr lang="en-US" sz="1400" dirty="0" smtClean="0">
                <a:solidFill>
                  <a:prstClr val="black"/>
                </a:solidFill>
              </a:rPr>
              <a:t> &lt;http://linkedeconomy.org/resource/Organization/999633424&gt; 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         </a:t>
            </a:r>
            <a:r>
              <a:rPr lang="en-US" sz="1400" dirty="0" err="1" smtClean="0">
                <a:solidFill>
                  <a:prstClr val="black"/>
                </a:solidFill>
              </a:rPr>
              <a:t>rdf:type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elod:Subsidy</a:t>
            </a:r>
            <a:r>
              <a:rPr lang="en-US" sz="1400" dirty="0" smtClean="0">
                <a:solidFill>
                  <a:prstClr val="black"/>
                </a:solidFill>
              </a:rPr>
              <a:t>.</a:t>
            </a:r>
            <a:endParaRPr lang="el-GR" sz="14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6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6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#KHMDHS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</a:t>
            </a:r>
            <a:r>
              <a:rPr lang="en-US" sz="1400" dirty="0" err="1" smtClean="0">
                <a:solidFill>
                  <a:prstClr val="black"/>
                </a:solidFill>
              </a:rPr>
              <a:t>cntr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elod:seller</a:t>
            </a:r>
            <a:r>
              <a:rPr lang="en-US" sz="1400" dirty="0" smtClean="0">
                <a:solidFill>
                  <a:prstClr val="black"/>
                </a:solidFill>
              </a:rPr>
              <a:t> &lt;http://linkedeconomy.org/resource/Organization/999633424&gt; 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      </a:t>
            </a:r>
            <a:r>
              <a:rPr lang="en-US" sz="1400" dirty="0" err="1" smtClean="0">
                <a:solidFill>
                  <a:prstClr val="black"/>
                </a:solidFill>
              </a:rPr>
              <a:t>rdf:type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pc:Contract</a:t>
            </a:r>
            <a:r>
              <a:rPr lang="en-US" sz="1400" dirty="0" smtClean="0">
                <a:solidFill>
                  <a:prstClr val="black"/>
                </a:solidFill>
              </a:rPr>
              <a:t> . </a:t>
            </a:r>
            <a:endParaRPr lang="el-GR" sz="14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6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#</a:t>
            </a:r>
            <a:r>
              <a:rPr lang="el-GR" sz="1400" dirty="0" smtClean="0">
                <a:solidFill>
                  <a:prstClr val="black"/>
                </a:solidFill>
              </a:rPr>
              <a:t>Ε-</a:t>
            </a:r>
            <a:r>
              <a:rPr lang="en-US" sz="1400" dirty="0" smtClean="0">
                <a:solidFill>
                  <a:prstClr val="black"/>
                </a:solidFill>
              </a:rPr>
              <a:t>prices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?offer a </a:t>
            </a:r>
            <a:r>
              <a:rPr lang="en-US" sz="1400" dirty="0" err="1" smtClean="0">
                <a:solidFill>
                  <a:prstClr val="black"/>
                </a:solidFill>
              </a:rPr>
              <a:t>gr:Offering</a:t>
            </a:r>
            <a:r>
              <a:rPr lang="en-US" sz="1400" dirty="0" smtClean="0">
                <a:solidFill>
                  <a:prstClr val="black"/>
                </a:solidFill>
              </a:rPr>
              <a:t> ; </a:t>
            </a:r>
            <a:r>
              <a:rPr lang="en-US" sz="1400" dirty="0" err="1" smtClean="0">
                <a:solidFill>
                  <a:prstClr val="black"/>
                </a:solidFill>
              </a:rPr>
              <a:t>gr:availableAtOrFrom</a:t>
            </a:r>
            <a:r>
              <a:rPr lang="en-US" sz="1400" dirty="0" smtClean="0">
                <a:solidFill>
                  <a:prstClr val="black"/>
                </a:solidFill>
              </a:rPr>
              <a:t> ?loc . &lt;http://linkedeconomy.org/resource/BusinessEntity/</a:t>
            </a:r>
            <a:r>
              <a:rPr lang="el-GR" sz="1400" dirty="0" smtClean="0">
                <a:solidFill>
                  <a:prstClr val="black"/>
                </a:solidFill>
              </a:rPr>
              <a:t>ΑΦΟΙ_ΒΕΡΟΠΟΥΛΟΙ_ΑΕΒΕ&gt; </a:t>
            </a:r>
            <a:r>
              <a:rPr lang="en-US" sz="1400" dirty="0" err="1" smtClean="0">
                <a:solidFill>
                  <a:prstClr val="black"/>
                </a:solidFill>
              </a:rPr>
              <a:t>gr:hasPOS</a:t>
            </a:r>
            <a:r>
              <a:rPr lang="en-US" sz="1400" dirty="0" smtClean="0">
                <a:solidFill>
                  <a:prstClr val="black"/>
                </a:solidFill>
              </a:rPr>
              <a:t> ?loc 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600" dirty="0" smtClean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#Name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&lt;http://linkedeconomy.org/resource/Organization/999633424&gt; </a:t>
            </a:r>
            <a:r>
              <a:rPr lang="en-US" sz="1400" dirty="0" err="1" smtClean="0">
                <a:solidFill>
                  <a:prstClr val="black"/>
                </a:solidFill>
              </a:rPr>
              <a:t>gr:legalName</a:t>
            </a:r>
            <a:r>
              <a:rPr lang="en-US" sz="1400" dirty="0" smtClean="0">
                <a:solidFill>
                  <a:prstClr val="black"/>
                </a:solidFill>
              </a:rPr>
              <a:t> ?name 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</a:rPr>
              <a:t>}</a:t>
            </a:r>
            <a:endParaRPr lang="el-GR" sz="1400" dirty="0"/>
          </a:p>
        </p:txBody>
      </p:sp>
      <p:sp>
        <p:nvSpPr>
          <p:cNvPr id="4" name="Rectangle 3"/>
          <p:cNvSpPr/>
          <p:nvPr/>
        </p:nvSpPr>
        <p:spPr>
          <a:xfrm>
            <a:off x="4648200" y="3200400"/>
            <a:ext cx="4417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Endpoint</a:t>
            </a:r>
          </a:p>
          <a:p>
            <a:r>
              <a:rPr lang="es-ES_tradnl" dirty="0" smtClean="0">
                <a:hlinkClick r:id="rId2"/>
              </a:rPr>
              <a:t>http://elod7.linkedeconomy.org:8890/sparql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457200" y="122238"/>
            <a:ext cx="8229600" cy="1020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Ρωτώντας δεδομένα για την Οικονομία</a:t>
            </a: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en-US" sz="3200" b="1" i="0" u="none" strike="noStrike" kern="1200" cap="none" spc="0" normalizeH="0" baseline="0" noProof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linkedeconomy.org 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3438</TotalTime>
  <Words>2968</Words>
  <Application>Microsoft Office PowerPoint</Application>
  <PresentationFormat>On-screen Show (4:3)</PresentationFormat>
  <Paragraphs>534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ＭＳ Ｐゴシック</vt:lpstr>
      <vt:lpstr>Arial</vt:lpstr>
      <vt:lpstr>Calibri</vt:lpstr>
      <vt:lpstr>Helvetica Neue</vt:lpstr>
      <vt:lpstr>Verdana</vt:lpstr>
      <vt:lpstr>Office Theme</vt:lpstr>
      <vt:lpstr> (Πρωτόγνωρα) Δεδομένα για την Οικονομία   Βουτιά στα ... Δεδομένα !!!</vt:lpstr>
      <vt:lpstr>Ρωτώντας δεδομένα για την Οικονομία linkedeconomy.org </vt:lpstr>
      <vt:lpstr>PowerPoint Presentation</vt:lpstr>
      <vt:lpstr>Ρωτώντας δεδομένα για την Οικονομία linkedeconomy.org </vt:lpstr>
      <vt:lpstr>PowerPoint Presentation</vt:lpstr>
      <vt:lpstr>Ρωτώντας δεδομένα για την Οικονομία linkedeconomy.org </vt:lpstr>
      <vt:lpstr>PowerPoint Presentation</vt:lpstr>
      <vt:lpstr>Ρωτώντας δεδομένα για την Οικονομία linkedeconomy.org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Ερωτήσεις - Σχόλια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  <vt:lpstr>Ρωτώντας δεδομένα για την Οικονομία linkedeconomy.org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(Ανοικτά Δεδομένα)</dc:title>
  <dc:creator>XSOZ</dc:creator>
  <cp:lastModifiedBy>George Vafiadis</cp:lastModifiedBy>
  <cp:revision>229</cp:revision>
  <dcterms:created xsi:type="dcterms:W3CDTF">2015-01-03T18:01:35Z</dcterms:created>
  <dcterms:modified xsi:type="dcterms:W3CDTF">2015-10-14T13:55:01Z</dcterms:modified>
</cp:coreProperties>
</file>